
<file path=[Content_Types].xml><?xml version="1.0" encoding="utf-8"?>
<Types xmlns="http://schemas.openxmlformats.org/package/2006/content-types">
  <Default Extension="png" ContentType="image/png"/>
  <Default Extension="jpeg" ContentType="image/jpeg"/>
  <Default Extension="wmf" ContentType="image/x-wmf"/>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9.xml" ContentType="application/vnd.openxmlformats-officedocument.presentationml.tags+xml"/>
  <Override PartName="/ppt/notesSlides/notesSlide31.xml" ContentType="application/vnd.openxmlformats-officedocument.presentationml.notesSlide+xml"/>
  <Override PartName="/ppt/tags/tag10.xml" ContentType="application/vnd.openxmlformats-officedocument.presentationml.tags+xml"/>
  <Override PartName="/ppt/notesSlides/notesSlide32.xml" ContentType="application/vnd.openxmlformats-officedocument.presentationml.notesSlide+xml"/>
  <Override PartName="/ppt/tags/tag1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0.xml" ContentType="application/vnd.openxmlformats-officedocument.presentationml.tags+xml"/>
  <Override PartName="/ppt/notesSlides/notesSlide5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6"/>
  </p:notesMasterIdLst>
  <p:handoutMasterIdLst>
    <p:handoutMasterId r:id="rId157"/>
  </p:handoutMasterIdLst>
  <p:sldIdLst>
    <p:sldId id="663" r:id="rId2"/>
    <p:sldId id="702" r:id="rId3"/>
    <p:sldId id="377" r:id="rId4"/>
    <p:sldId id="378" r:id="rId5"/>
    <p:sldId id="593" r:id="rId6"/>
    <p:sldId id="592" r:id="rId7"/>
    <p:sldId id="479" r:id="rId8"/>
    <p:sldId id="480" r:id="rId9"/>
    <p:sldId id="621" r:id="rId10"/>
    <p:sldId id="622" r:id="rId11"/>
    <p:sldId id="623" r:id="rId12"/>
    <p:sldId id="627" r:id="rId13"/>
    <p:sldId id="628" r:id="rId14"/>
    <p:sldId id="630" r:id="rId15"/>
    <p:sldId id="690" r:id="rId16"/>
    <p:sldId id="686" r:id="rId17"/>
    <p:sldId id="687" r:id="rId18"/>
    <p:sldId id="602" r:id="rId19"/>
    <p:sldId id="540" r:id="rId20"/>
    <p:sldId id="620" r:id="rId21"/>
    <p:sldId id="572" r:id="rId22"/>
    <p:sldId id="641" r:id="rId23"/>
    <p:sldId id="606" r:id="rId24"/>
    <p:sldId id="605" r:id="rId25"/>
    <p:sldId id="701" r:id="rId26"/>
    <p:sldId id="544" r:id="rId27"/>
    <p:sldId id="542" r:id="rId28"/>
    <p:sldId id="608" r:id="rId29"/>
    <p:sldId id="664" r:id="rId30"/>
    <p:sldId id="667" r:id="rId31"/>
    <p:sldId id="668" r:id="rId32"/>
    <p:sldId id="671" r:id="rId33"/>
    <p:sldId id="672" r:id="rId34"/>
    <p:sldId id="673" r:id="rId35"/>
    <p:sldId id="674" r:id="rId36"/>
    <p:sldId id="675" r:id="rId37"/>
    <p:sldId id="683" r:id="rId38"/>
    <p:sldId id="676" r:id="rId39"/>
    <p:sldId id="677" r:id="rId40"/>
    <p:sldId id="678" r:id="rId41"/>
    <p:sldId id="679" r:id="rId42"/>
    <p:sldId id="580" r:id="rId43"/>
    <p:sldId id="642" r:id="rId44"/>
    <p:sldId id="586" r:id="rId45"/>
    <p:sldId id="545" r:id="rId46"/>
    <p:sldId id="703" r:id="rId47"/>
    <p:sldId id="704" r:id="rId48"/>
    <p:sldId id="658" r:id="rId49"/>
    <p:sldId id="576" r:id="rId50"/>
    <p:sldId id="577" r:id="rId51"/>
    <p:sldId id="578" r:id="rId52"/>
    <p:sldId id="609" r:id="rId53"/>
    <p:sldId id="632" r:id="rId54"/>
    <p:sldId id="682" r:id="rId55"/>
    <p:sldId id="546" r:id="rId56"/>
    <p:sldId id="589" r:id="rId57"/>
    <p:sldId id="634" r:id="rId58"/>
    <p:sldId id="551" r:id="rId59"/>
    <p:sldId id="552" r:id="rId60"/>
    <p:sldId id="613" r:id="rId61"/>
    <p:sldId id="555" r:id="rId62"/>
    <p:sldId id="556" r:id="rId63"/>
    <p:sldId id="557" r:id="rId64"/>
    <p:sldId id="558" r:id="rId65"/>
    <p:sldId id="559" r:id="rId66"/>
    <p:sldId id="714" r:id="rId67"/>
    <p:sldId id="649" r:id="rId68"/>
    <p:sldId id="652" r:id="rId69"/>
    <p:sldId id="713" r:id="rId70"/>
    <p:sldId id="560" r:id="rId71"/>
    <p:sldId id="561" r:id="rId72"/>
    <p:sldId id="562" r:id="rId73"/>
    <p:sldId id="563" r:id="rId74"/>
    <p:sldId id="564" r:id="rId75"/>
    <p:sldId id="565" r:id="rId76"/>
    <p:sldId id="625" r:id="rId77"/>
    <p:sldId id="685" r:id="rId78"/>
    <p:sldId id="640" r:id="rId79"/>
    <p:sldId id="705" r:id="rId80"/>
    <p:sldId id="706" r:id="rId81"/>
    <p:sldId id="707" r:id="rId82"/>
    <p:sldId id="708" r:id="rId83"/>
    <p:sldId id="709" r:id="rId84"/>
    <p:sldId id="710" r:id="rId85"/>
    <p:sldId id="712" r:id="rId86"/>
    <p:sldId id="698" r:id="rId87"/>
    <p:sldId id="699" r:id="rId88"/>
    <p:sldId id="700" r:id="rId89"/>
    <p:sldId id="684" r:id="rId90"/>
    <p:sldId id="691" r:id="rId91"/>
    <p:sldId id="692" r:id="rId92"/>
    <p:sldId id="693" r:id="rId93"/>
    <p:sldId id="694" r:id="rId94"/>
    <p:sldId id="695" r:id="rId95"/>
    <p:sldId id="697" r:id="rId96"/>
    <p:sldId id="656" r:id="rId97"/>
    <p:sldId id="650" r:id="rId98"/>
    <p:sldId id="653" r:id="rId99"/>
    <p:sldId id="655" r:id="rId100"/>
    <p:sldId id="657" r:id="rId101"/>
    <p:sldId id="659" r:id="rId102"/>
    <p:sldId id="648" r:id="rId103"/>
    <p:sldId id="644" r:id="rId104"/>
    <p:sldId id="639" r:id="rId105"/>
    <p:sldId id="635" r:id="rId106"/>
    <p:sldId id="636" r:id="rId107"/>
    <p:sldId id="637" r:id="rId108"/>
    <p:sldId id="624" r:id="rId109"/>
    <p:sldId id="626" r:id="rId110"/>
    <p:sldId id="612" r:id="rId111"/>
    <p:sldId id="680" r:id="rId112"/>
    <p:sldId id="681" r:id="rId113"/>
    <p:sldId id="514" r:id="rId114"/>
    <p:sldId id="515" r:id="rId115"/>
    <p:sldId id="516" r:id="rId116"/>
    <p:sldId id="517" r:id="rId117"/>
    <p:sldId id="518" r:id="rId118"/>
    <p:sldId id="519" r:id="rId119"/>
    <p:sldId id="520" r:id="rId120"/>
    <p:sldId id="521" r:id="rId121"/>
    <p:sldId id="522" r:id="rId122"/>
    <p:sldId id="523" r:id="rId123"/>
    <p:sldId id="524" r:id="rId124"/>
    <p:sldId id="525" r:id="rId125"/>
    <p:sldId id="528" r:id="rId126"/>
    <p:sldId id="529" r:id="rId127"/>
    <p:sldId id="530" r:id="rId128"/>
    <p:sldId id="531" r:id="rId129"/>
    <p:sldId id="532" r:id="rId130"/>
    <p:sldId id="533" r:id="rId131"/>
    <p:sldId id="534" r:id="rId132"/>
    <p:sldId id="536" r:id="rId133"/>
    <p:sldId id="537" r:id="rId134"/>
    <p:sldId id="538" r:id="rId135"/>
    <p:sldId id="445" r:id="rId136"/>
    <p:sldId id="415" r:id="rId137"/>
    <p:sldId id="416" r:id="rId138"/>
    <p:sldId id="417" r:id="rId139"/>
    <p:sldId id="418" r:id="rId140"/>
    <p:sldId id="419" r:id="rId141"/>
    <p:sldId id="453" r:id="rId142"/>
    <p:sldId id="454" r:id="rId143"/>
    <p:sldId id="455" r:id="rId144"/>
    <p:sldId id="456" r:id="rId145"/>
    <p:sldId id="457" r:id="rId146"/>
    <p:sldId id="458" r:id="rId147"/>
    <p:sldId id="459" r:id="rId148"/>
    <p:sldId id="465" r:id="rId149"/>
    <p:sldId id="466" r:id="rId150"/>
    <p:sldId id="477" r:id="rId151"/>
    <p:sldId id="478" r:id="rId152"/>
    <p:sldId id="600" r:id="rId153"/>
    <p:sldId id="661" r:id="rId154"/>
    <p:sldId id="662" r:id="rId155"/>
  </p:sldIdLst>
  <p:sldSz cx="9144000" cy="6858000" type="screen4x3"/>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C0504D"/>
    <a:srgbClr val="953735"/>
    <a:srgbClr val="FFFFFF"/>
    <a:srgbClr val="FDF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4365" autoAdjust="0"/>
  </p:normalViewPr>
  <p:slideViewPr>
    <p:cSldViewPr>
      <p:cViewPr varScale="1">
        <p:scale>
          <a:sx n="63" d="100"/>
          <a:sy n="63" d="100"/>
        </p:scale>
        <p:origin x="1954" y="62"/>
      </p:cViewPr>
      <p:guideLst>
        <p:guide orient="horz" pos="2160"/>
        <p:guide pos="2880"/>
      </p:guideLst>
    </p:cSldViewPr>
  </p:slideViewPr>
  <p:notesTextViewPr>
    <p:cViewPr>
      <p:scale>
        <a:sx n="1" d="1"/>
        <a:sy n="1" d="1"/>
      </p:scale>
      <p:origin x="0" y="0"/>
    </p:cViewPr>
  </p:notesTextViewPr>
  <p:sorterViewPr>
    <p:cViewPr varScale="1">
      <p:scale>
        <a:sx n="1" d="1"/>
        <a:sy n="1" d="1"/>
      </p:scale>
      <p:origin x="0" y="-16838"/>
    </p:cViewPr>
  </p:sorterViewPr>
  <p:notesViewPr>
    <p:cSldViewPr>
      <p:cViewPr varScale="1">
        <p:scale>
          <a:sx n="64" d="100"/>
          <a:sy n="64" d="100"/>
        </p:scale>
        <p:origin x="3077"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439775-275F-4BE3-9629-0B4E70C0A74A}" type="doc">
      <dgm:prSet loTypeId="urn:microsoft.com/office/officeart/2005/8/layout/pyramid1" loCatId="pyramid" qsTypeId="urn:microsoft.com/office/officeart/2005/8/quickstyle/simple4" qsCatId="simple" csTypeId="urn:microsoft.com/office/officeart/2005/8/colors/accent1_2" csCatId="accent1" phldr="1"/>
      <dgm:spPr/>
      <dgm:t>
        <a:bodyPr/>
        <a:lstStyle/>
        <a:p>
          <a:endParaRPr lang="en-US"/>
        </a:p>
      </dgm:t>
    </dgm:pt>
    <dgm:pt modelId="{53FA14E2-B3CA-4C03-BBF5-858F1F75A088}">
      <dgm:prSet phldrT="[Text]" custT="1"/>
      <dgm:spPr/>
      <dgm:t>
        <a:bodyPr/>
        <a:lstStyle/>
        <a:p>
          <a:pPr>
            <a:lnSpc>
              <a:spcPct val="100000"/>
            </a:lnSpc>
            <a:spcAft>
              <a:spcPts val="0"/>
            </a:spcAft>
          </a:pPr>
          <a:r>
            <a:rPr lang="en-US" sz="2000" b="1" dirty="0" smtClean="0">
              <a:solidFill>
                <a:schemeClr val="bg1"/>
              </a:solidFill>
            </a:rPr>
            <a:t>Transformational Knowledge</a:t>
          </a:r>
          <a:endParaRPr lang="en-US" sz="2000" b="1" dirty="0">
            <a:solidFill>
              <a:schemeClr val="bg1"/>
            </a:solidFill>
          </a:endParaRPr>
        </a:p>
      </dgm:t>
    </dgm:pt>
    <dgm:pt modelId="{74AF1473-F05D-4D17-B27C-CCB9B8E733F4}" type="parTrans" cxnId="{B841E32A-6C3E-45D6-A2BC-C53C1B4EE847}">
      <dgm:prSet/>
      <dgm:spPr/>
      <dgm:t>
        <a:bodyPr/>
        <a:lstStyle/>
        <a:p>
          <a:endParaRPr lang="en-US">
            <a:solidFill>
              <a:schemeClr val="bg1"/>
            </a:solidFill>
          </a:endParaRPr>
        </a:p>
      </dgm:t>
    </dgm:pt>
    <dgm:pt modelId="{A3A71BBF-8B91-46C0-8AFF-2D428EF6A798}" type="sibTrans" cxnId="{B841E32A-6C3E-45D6-A2BC-C53C1B4EE847}">
      <dgm:prSet/>
      <dgm:spPr/>
      <dgm:t>
        <a:bodyPr/>
        <a:lstStyle/>
        <a:p>
          <a:endParaRPr lang="en-US">
            <a:solidFill>
              <a:schemeClr val="bg1"/>
            </a:solidFill>
          </a:endParaRPr>
        </a:p>
      </dgm:t>
    </dgm:pt>
    <dgm:pt modelId="{433B132C-1844-4EDF-995F-915FB495342D}">
      <dgm:prSet phldrT="[Text]" custT="1"/>
      <dgm:spPr/>
      <dgm:t>
        <a:bodyPr/>
        <a:lstStyle/>
        <a:p>
          <a:pPr>
            <a:lnSpc>
              <a:spcPct val="100000"/>
            </a:lnSpc>
            <a:spcAft>
              <a:spcPts val="0"/>
            </a:spcAft>
          </a:pPr>
          <a:endParaRPr lang="en-US" sz="2000" b="1" dirty="0">
            <a:solidFill>
              <a:schemeClr val="bg1"/>
            </a:solidFill>
          </a:endParaRPr>
        </a:p>
      </dgm:t>
    </dgm:pt>
    <dgm:pt modelId="{E5A0081A-7DE1-4603-A74A-D7BEC7A706D6}" type="parTrans" cxnId="{030ECD40-5222-4B56-A315-B46C04DE1878}">
      <dgm:prSet/>
      <dgm:spPr/>
      <dgm:t>
        <a:bodyPr/>
        <a:lstStyle/>
        <a:p>
          <a:endParaRPr lang="en-US">
            <a:solidFill>
              <a:schemeClr val="bg1"/>
            </a:solidFill>
          </a:endParaRPr>
        </a:p>
      </dgm:t>
    </dgm:pt>
    <dgm:pt modelId="{5E6E59E6-0FAA-438C-AE3D-3246B1E93C71}" type="sibTrans" cxnId="{030ECD40-5222-4B56-A315-B46C04DE1878}">
      <dgm:prSet/>
      <dgm:spPr/>
      <dgm:t>
        <a:bodyPr/>
        <a:lstStyle/>
        <a:p>
          <a:endParaRPr lang="en-US">
            <a:solidFill>
              <a:schemeClr val="bg1"/>
            </a:solidFill>
          </a:endParaRPr>
        </a:p>
      </dgm:t>
    </dgm:pt>
    <dgm:pt modelId="{2F2D822C-DD28-4762-A70C-81811E8C62BF}">
      <dgm:prSet phldrT="[Text]" custT="1"/>
      <dgm:spPr/>
      <dgm:t>
        <a:bodyPr/>
        <a:lstStyle/>
        <a:p>
          <a:pPr>
            <a:lnSpc>
              <a:spcPct val="100000"/>
            </a:lnSpc>
            <a:spcAft>
              <a:spcPts val="0"/>
            </a:spcAft>
          </a:pPr>
          <a:endParaRPr lang="en-US" sz="1800" b="1" dirty="0">
            <a:solidFill>
              <a:schemeClr val="bg1"/>
            </a:solidFill>
          </a:endParaRPr>
        </a:p>
      </dgm:t>
    </dgm:pt>
    <dgm:pt modelId="{E41BB0E0-13BD-4570-996D-1F7635F9CEDA}" type="parTrans" cxnId="{60128CA6-6DAF-4B69-90A7-04B14E22D40C}">
      <dgm:prSet/>
      <dgm:spPr/>
      <dgm:t>
        <a:bodyPr/>
        <a:lstStyle/>
        <a:p>
          <a:endParaRPr lang="en-US">
            <a:solidFill>
              <a:schemeClr val="bg1"/>
            </a:solidFill>
          </a:endParaRPr>
        </a:p>
      </dgm:t>
    </dgm:pt>
    <dgm:pt modelId="{C18D830B-1E92-4592-97AF-7A8705213EC9}" type="sibTrans" cxnId="{60128CA6-6DAF-4B69-90A7-04B14E22D40C}">
      <dgm:prSet/>
      <dgm:spPr/>
      <dgm:t>
        <a:bodyPr/>
        <a:lstStyle/>
        <a:p>
          <a:endParaRPr lang="en-US">
            <a:solidFill>
              <a:schemeClr val="bg1"/>
            </a:solidFill>
          </a:endParaRPr>
        </a:p>
      </dgm:t>
    </dgm:pt>
    <dgm:pt modelId="{17548AB3-17C2-41AA-B1BD-20520631DB8A}">
      <dgm:prSet custT="1"/>
      <dgm:spPr/>
      <dgm:t>
        <a:bodyPr/>
        <a:lstStyle/>
        <a:p>
          <a:pPr>
            <a:lnSpc>
              <a:spcPct val="100000"/>
            </a:lnSpc>
            <a:spcAft>
              <a:spcPts val="0"/>
            </a:spcAft>
          </a:pPr>
          <a:r>
            <a:rPr lang="en-US" sz="2000" b="1" dirty="0" smtClean="0">
              <a:solidFill>
                <a:schemeClr val="bg1"/>
              </a:solidFill>
            </a:rPr>
            <a:t>Secure Federated Data Infrastructure</a:t>
          </a:r>
          <a:endParaRPr lang="en-US" sz="1800" b="1" dirty="0" smtClean="0">
            <a:solidFill>
              <a:schemeClr val="bg1"/>
            </a:solidFill>
          </a:endParaRPr>
        </a:p>
        <a:p>
          <a:pPr>
            <a:lnSpc>
              <a:spcPct val="100000"/>
            </a:lnSpc>
            <a:spcAft>
              <a:spcPts val="0"/>
            </a:spcAft>
          </a:pPr>
          <a:r>
            <a:rPr lang="en-US" sz="1800" dirty="0" smtClean="0">
              <a:solidFill>
                <a:schemeClr val="bg1"/>
              </a:solidFill>
            </a:rPr>
            <a:t>Federated administrative data, Linkable survey microdata</a:t>
          </a:r>
        </a:p>
        <a:p>
          <a:pPr>
            <a:lnSpc>
              <a:spcPct val="100000"/>
            </a:lnSpc>
            <a:spcAft>
              <a:spcPts val="0"/>
            </a:spcAft>
          </a:pPr>
          <a:r>
            <a:rPr lang="en-US" sz="1800" dirty="0" smtClean="0">
              <a:solidFill>
                <a:schemeClr val="bg1"/>
              </a:solidFill>
            </a:rPr>
            <a:t>Other (Blog, Private company data, etc.)</a:t>
          </a:r>
          <a:endParaRPr lang="en-US" sz="2400" b="1" dirty="0" smtClean="0">
            <a:solidFill>
              <a:schemeClr val="bg1"/>
            </a:solidFill>
          </a:endParaRPr>
        </a:p>
      </dgm:t>
    </dgm:pt>
    <dgm:pt modelId="{35E24465-A318-448D-B83E-85F7C8565519}" type="parTrans" cxnId="{4BBDBC3E-49C4-4656-9411-C26E29543C52}">
      <dgm:prSet/>
      <dgm:spPr/>
      <dgm:t>
        <a:bodyPr/>
        <a:lstStyle/>
        <a:p>
          <a:endParaRPr lang="en-US"/>
        </a:p>
      </dgm:t>
    </dgm:pt>
    <dgm:pt modelId="{C3115864-B8D7-42A2-B34E-CC80D207B81B}" type="sibTrans" cxnId="{4BBDBC3E-49C4-4656-9411-C26E29543C52}">
      <dgm:prSet/>
      <dgm:spPr/>
      <dgm:t>
        <a:bodyPr/>
        <a:lstStyle/>
        <a:p>
          <a:endParaRPr lang="en-US"/>
        </a:p>
      </dgm:t>
    </dgm:pt>
    <dgm:pt modelId="{52FA539E-59BC-4851-A62B-AB8A3481491D}" type="pres">
      <dgm:prSet presAssocID="{BD439775-275F-4BE3-9629-0B4E70C0A74A}" presName="Name0" presStyleCnt="0">
        <dgm:presLayoutVars>
          <dgm:dir/>
          <dgm:animLvl val="lvl"/>
          <dgm:resizeHandles val="exact"/>
        </dgm:presLayoutVars>
      </dgm:prSet>
      <dgm:spPr/>
      <dgm:t>
        <a:bodyPr/>
        <a:lstStyle/>
        <a:p>
          <a:endParaRPr lang="en-US"/>
        </a:p>
      </dgm:t>
    </dgm:pt>
    <dgm:pt modelId="{9B8A7FAF-612E-4B0F-A1B2-48FBBB791BDF}" type="pres">
      <dgm:prSet presAssocID="{53FA14E2-B3CA-4C03-BBF5-858F1F75A088}" presName="Name8" presStyleCnt="0"/>
      <dgm:spPr/>
    </dgm:pt>
    <dgm:pt modelId="{F2A078F6-AA2E-4B98-BE49-783EE264FF77}" type="pres">
      <dgm:prSet presAssocID="{53FA14E2-B3CA-4C03-BBF5-858F1F75A088}" presName="level" presStyleLbl="node1" presStyleIdx="0" presStyleCnt="4">
        <dgm:presLayoutVars>
          <dgm:chMax val="1"/>
          <dgm:bulletEnabled val="1"/>
        </dgm:presLayoutVars>
      </dgm:prSet>
      <dgm:spPr/>
      <dgm:t>
        <a:bodyPr/>
        <a:lstStyle/>
        <a:p>
          <a:endParaRPr lang="en-US"/>
        </a:p>
      </dgm:t>
    </dgm:pt>
    <dgm:pt modelId="{BB769CF0-2143-4EE5-81A0-4AA8C7D2B548}" type="pres">
      <dgm:prSet presAssocID="{53FA14E2-B3CA-4C03-BBF5-858F1F75A088}" presName="levelTx" presStyleLbl="revTx" presStyleIdx="0" presStyleCnt="0">
        <dgm:presLayoutVars>
          <dgm:chMax val="1"/>
          <dgm:bulletEnabled val="1"/>
        </dgm:presLayoutVars>
      </dgm:prSet>
      <dgm:spPr/>
      <dgm:t>
        <a:bodyPr/>
        <a:lstStyle/>
        <a:p>
          <a:endParaRPr lang="en-US"/>
        </a:p>
      </dgm:t>
    </dgm:pt>
    <dgm:pt modelId="{F5FDF3C7-186B-4665-8719-A45A9B3D7C0B}" type="pres">
      <dgm:prSet presAssocID="{433B132C-1844-4EDF-995F-915FB495342D}" presName="Name8" presStyleCnt="0"/>
      <dgm:spPr/>
    </dgm:pt>
    <dgm:pt modelId="{8A02BC04-9BDF-4C96-8859-21026E081200}" type="pres">
      <dgm:prSet presAssocID="{433B132C-1844-4EDF-995F-915FB495342D}" presName="level" presStyleLbl="node1" presStyleIdx="1" presStyleCnt="4">
        <dgm:presLayoutVars>
          <dgm:chMax val="1"/>
          <dgm:bulletEnabled val="1"/>
        </dgm:presLayoutVars>
      </dgm:prSet>
      <dgm:spPr/>
      <dgm:t>
        <a:bodyPr/>
        <a:lstStyle/>
        <a:p>
          <a:endParaRPr lang="en-US"/>
        </a:p>
      </dgm:t>
    </dgm:pt>
    <dgm:pt modelId="{AA8F3AF8-EACE-4424-A796-D56C011B668B}" type="pres">
      <dgm:prSet presAssocID="{433B132C-1844-4EDF-995F-915FB495342D}" presName="levelTx" presStyleLbl="revTx" presStyleIdx="0" presStyleCnt="0">
        <dgm:presLayoutVars>
          <dgm:chMax val="1"/>
          <dgm:bulletEnabled val="1"/>
        </dgm:presLayoutVars>
      </dgm:prSet>
      <dgm:spPr/>
      <dgm:t>
        <a:bodyPr/>
        <a:lstStyle/>
        <a:p>
          <a:endParaRPr lang="en-US"/>
        </a:p>
      </dgm:t>
    </dgm:pt>
    <dgm:pt modelId="{86110CB5-8822-4B37-9B6C-661F5A346142}" type="pres">
      <dgm:prSet presAssocID="{2F2D822C-DD28-4762-A70C-81811E8C62BF}" presName="Name8" presStyleCnt="0"/>
      <dgm:spPr/>
    </dgm:pt>
    <dgm:pt modelId="{BBAD072D-F60F-46AA-B71D-A838396888E1}" type="pres">
      <dgm:prSet presAssocID="{2F2D822C-DD28-4762-A70C-81811E8C62BF}" presName="level" presStyleLbl="node1" presStyleIdx="2" presStyleCnt="4">
        <dgm:presLayoutVars>
          <dgm:chMax val="1"/>
          <dgm:bulletEnabled val="1"/>
        </dgm:presLayoutVars>
      </dgm:prSet>
      <dgm:spPr/>
      <dgm:t>
        <a:bodyPr/>
        <a:lstStyle/>
        <a:p>
          <a:endParaRPr lang="en-US"/>
        </a:p>
      </dgm:t>
    </dgm:pt>
    <dgm:pt modelId="{5B860DA5-77FC-498D-AE0C-E5B28CFA94FE}" type="pres">
      <dgm:prSet presAssocID="{2F2D822C-DD28-4762-A70C-81811E8C62BF}" presName="levelTx" presStyleLbl="revTx" presStyleIdx="0" presStyleCnt="0">
        <dgm:presLayoutVars>
          <dgm:chMax val="1"/>
          <dgm:bulletEnabled val="1"/>
        </dgm:presLayoutVars>
      </dgm:prSet>
      <dgm:spPr/>
      <dgm:t>
        <a:bodyPr/>
        <a:lstStyle/>
        <a:p>
          <a:endParaRPr lang="en-US"/>
        </a:p>
      </dgm:t>
    </dgm:pt>
    <dgm:pt modelId="{CE4A5049-F0C1-4932-B87D-CA49425B1F81}" type="pres">
      <dgm:prSet presAssocID="{17548AB3-17C2-41AA-B1BD-20520631DB8A}" presName="Name8" presStyleCnt="0"/>
      <dgm:spPr/>
    </dgm:pt>
    <dgm:pt modelId="{305F8995-405C-4009-A6EE-5E8A00879654}" type="pres">
      <dgm:prSet presAssocID="{17548AB3-17C2-41AA-B1BD-20520631DB8A}" presName="level" presStyleLbl="node1" presStyleIdx="3" presStyleCnt="4">
        <dgm:presLayoutVars>
          <dgm:chMax val="1"/>
          <dgm:bulletEnabled val="1"/>
        </dgm:presLayoutVars>
      </dgm:prSet>
      <dgm:spPr/>
      <dgm:t>
        <a:bodyPr/>
        <a:lstStyle/>
        <a:p>
          <a:endParaRPr lang="en-US"/>
        </a:p>
      </dgm:t>
    </dgm:pt>
    <dgm:pt modelId="{30B358F0-0347-44FF-BC95-97D98F6603B2}" type="pres">
      <dgm:prSet presAssocID="{17548AB3-17C2-41AA-B1BD-20520631DB8A}" presName="levelTx" presStyleLbl="revTx" presStyleIdx="0" presStyleCnt="0">
        <dgm:presLayoutVars>
          <dgm:chMax val="1"/>
          <dgm:bulletEnabled val="1"/>
        </dgm:presLayoutVars>
      </dgm:prSet>
      <dgm:spPr/>
      <dgm:t>
        <a:bodyPr/>
        <a:lstStyle/>
        <a:p>
          <a:endParaRPr lang="en-US"/>
        </a:p>
      </dgm:t>
    </dgm:pt>
  </dgm:ptLst>
  <dgm:cxnLst>
    <dgm:cxn modelId="{BFB19558-FE38-4898-8B7E-40EBF4DDFDC4}" type="presOf" srcId="{2F2D822C-DD28-4762-A70C-81811E8C62BF}" destId="{BBAD072D-F60F-46AA-B71D-A838396888E1}" srcOrd="0" destOrd="0" presId="urn:microsoft.com/office/officeart/2005/8/layout/pyramid1"/>
    <dgm:cxn modelId="{3DF55773-09E2-413D-8078-9ED4EF89890B}" type="presOf" srcId="{2F2D822C-DD28-4762-A70C-81811E8C62BF}" destId="{5B860DA5-77FC-498D-AE0C-E5B28CFA94FE}" srcOrd="1" destOrd="0" presId="urn:microsoft.com/office/officeart/2005/8/layout/pyramid1"/>
    <dgm:cxn modelId="{60128CA6-6DAF-4B69-90A7-04B14E22D40C}" srcId="{BD439775-275F-4BE3-9629-0B4E70C0A74A}" destId="{2F2D822C-DD28-4762-A70C-81811E8C62BF}" srcOrd="2" destOrd="0" parTransId="{E41BB0E0-13BD-4570-996D-1F7635F9CEDA}" sibTransId="{C18D830B-1E92-4592-97AF-7A8705213EC9}"/>
    <dgm:cxn modelId="{B841E32A-6C3E-45D6-A2BC-C53C1B4EE847}" srcId="{BD439775-275F-4BE3-9629-0B4E70C0A74A}" destId="{53FA14E2-B3CA-4C03-BBF5-858F1F75A088}" srcOrd="0" destOrd="0" parTransId="{74AF1473-F05D-4D17-B27C-CCB9B8E733F4}" sibTransId="{A3A71BBF-8B91-46C0-8AFF-2D428EF6A798}"/>
    <dgm:cxn modelId="{BF2D3D68-7F28-418D-914D-B92F62A212A8}" type="presOf" srcId="{433B132C-1844-4EDF-995F-915FB495342D}" destId="{8A02BC04-9BDF-4C96-8859-21026E081200}" srcOrd="0" destOrd="0" presId="urn:microsoft.com/office/officeart/2005/8/layout/pyramid1"/>
    <dgm:cxn modelId="{3F2532D1-35E8-4C1A-A5B3-65D6161FDDAD}" type="presOf" srcId="{17548AB3-17C2-41AA-B1BD-20520631DB8A}" destId="{30B358F0-0347-44FF-BC95-97D98F6603B2}" srcOrd="1" destOrd="0" presId="urn:microsoft.com/office/officeart/2005/8/layout/pyramid1"/>
    <dgm:cxn modelId="{28445AF2-EF46-4BB0-908E-F6C441C20853}" type="presOf" srcId="{BD439775-275F-4BE3-9629-0B4E70C0A74A}" destId="{52FA539E-59BC-4851-A62B-AB8A3481491D}" srcOrd="0" destOrd="0" presId="urn:microsoft.com/office/officeart/2005/8/layout/pyramid1"/>
    <dgm:cxn modelId="{4BBDBC3E-49C4-4656-9411-C26E29543C52}" srcId="{BD439775-275F-4BE3-9629-0B4E70C0A74A}" destId="{17548AB3-17C2-41AA-B1BD-20520631DB8A}" srcOrd="3" destOrd="0" parTransId="{35E24465-A318-448D-B83E-85F7C8565519}" sibTransId="{C3115864-B8D7-42A2-B34E-CC80D207B81B}"/>
    <dgm:cxn modelId="{4A0D6ED9-504B-4EF1-82E3-9216A9DB197C}" type="presOf" srcId="{433B132C-1844-4EDF-995F-915FB495342D}" destId="{AA8F3AF8-EACE-4424-A796-D56C011B668B}" srcOrd="1" destOrd="0" presId="urn:microsoft.com/office/officeart/2005/8/layout/pyramid1"/>
    <dgm:cxn modelId="{030ECD40-5222-4B56-A315-B46C04DE1878}" srcId="{BD439775-275F-4BE3-9629-0B4E70C0A74A}" destId="{433B132C-1844-4EDF-995F-915FB495342D}" srcOrd="1" destOrd="0" parTransId="{E5A0081A-7DE1-4603-A74A-D7BEC7A706D6}" sibTransId="{5E6E59E6-0FAA-438C-AE3D-3246B1E93C71}"/>
    <dgm:cxn modelId="{5A1A4102-21D3-4DA3-9C4B-B88B7AD4EB45}" type="presOf" srcId="{53FA14E2-B3CA-4C03-BBF5-858F1F75A088}" destId="{BB769CF0-2143-4EE5-81A0-4AA8C7D2B548}" srcOrd="1" destOrd="0" presId="urn:microsoft.com/office/officeart/2005/8/layout/pyramid1"/>
    <dgm:cxn modelId="{99BABFD1-9058-486A-AA6F-A46C0772EFD0}" type="presOf" srcId="{17548AB3-17C2-41AA-B1BD-20520631DB8A}" destId="{305F8995-405C-4009-A6EE-5E8A00879654}" srcOrd="0" destOrd="0" presId="urn:microsoft.com/office/officeart/2005/8/layout/pyramid1"/>
    <dgm:cxn modelId="{91B2D994-1CCC-48DD-A24E-E991065229F4}" type="presOf" srcId="{53FA14E2-B3CA-4C03-BBF5-858F1F75A088}" destId="{F2A078F6-AA2E-4B98-BE49-783EE264FF77}" srcOrd="0" destOrd="0" presId="urn:microsoft.com/office/officeart/2005/8/layout/pyramid1"/>
    <dgm:cxn modelId="{2BBC5106-DBF8-46F8-BAA8-97BF7A169C43}" type="presParOf" srcId="{52FA539E-59BC-4851-A62B-AB8A3481491D}" destId="{9B8A7FAF-612E-4B0F-A1B2-48FBBB791BDF}" srcOrd="0" destOrd="0" presId="urn:microsoft.com/office/officeart/2005/8/layout/pyramid1"/>
    <dgm:cxn modelId="{1F5D8F3D-10C7-4B3A-A490-055A86229131}" type="presParOf" srcId="{9B8A7FAF-612E-4B0F-A1B2-48FBBB791BDF}" destId="{F2A078F6-AA2E-4B98-BE49-783EE264FF77}" srcOrd="0" destOrd="0" presId="urn:microsoft.com/office/officeart/2005/8/layout/pyramid1"/>
    <dgm:cxn modelId="{0115F813-43A5-4C25-A4E6-D02ABACAE908}" type="presParOf" srcId="{9B8A7FAF-612E-4B0F-A1B2-48FBBB791BDF}" destId="{BB769CF0-2143-4EE5-81A0-4AA8C7D2B548}" srcOrd="1" destOrd="0" presId="urn:microsoft.com/office/officeart/2005/8/layout/pyramid1"/>
    <dgm:cxn modelId="{E83A95BE-E8E0-4749-91E2-AC2885BE4AAF}" type="presParOf" srcId="{52FA539E-59BC-4851-A62B-AB8A3481491D}" destId="{F5FDF3C7-186B-4665-8719-A45A9B3D7C0B}" srcOrd="1" destOrd="0" presId="urn:microsoft.com/office/officeart/2005/8/layout/pyramid1"/>
    <dgm:cxn modelId="{E05EC331-7AE0-47CF-BEE5-CBDD81FD2BD2}" type="presParOf" srcId="{F5FDF3C7-186B-4665-8719-A45A9B3D7C0B}" destId="{8A02BC04-9BDF-4C96-8859-21026E081200}" srcOrd="0" destOrd="0" presId="urn:microsoft.com/office/officeart/2005/8/layout/pyramid1"/>
    <dgm:cxn modelId="{0E51D7C8-7D89-49ED-A333-0B2282670BED}" type="presParOf" srcId="{F5FDF3C7-186B-4665-8719-A45A9B3D7C0B}" destId="{AA8F3AF8-EACE-4424-A796-D56C011B668B}" srcOrd="1" destOrd="0" presId="urn:microsoft.com/office/officeart/2005/8/layout/pyramid1"/>
    <dgm:cxn modelId="{5E941FB5-C0B1-435A-8BB2-A88FCA0A274D}" type="presParOf" srcId="{52FA539E-59BC-4851-A62B-AB8A3481491D}" destId="{86110CB5-8822-4B37-9B6C-661F5A346142}" srcOrd="2" destOrd="0" presId="urn:microsoft.com/office/officeart/2005/8/layout/pyramid1"/>
    <dgm:cxn modelId="{E89A6DD4-F068-49D2-9EE9-D7889BB1B224}" type="presParOf" srcId="{86110CB5-8822-4B37-9B6C-661F5A346142}" destId="{BBAD072D-F60F-46AA-B71D-A838396888E1}" srcOrd="0" destOrd="0" presId="urn:microsoft.com/office/officeart/2005/8/layout/pyramid1"/>
    <dgm:cxn modelId="{F5058E93-AE43-4828-A39F-085574888E92}" type="presParOf" srcId="{86110CB5-8822-4B37-9B6C-661F5A346142}" destId="{5B860DA5-77FC-498D-AE0C-E5B28CFA94FE}" srcOrd="1" destOrd="0" presId="urn:microsoft.com/office/officeart/2005/8/layout/pyramid1"/>
    <dgm:cxn modelId="{B438D3B9-6BE4-41CD-93B9-54770169C9D1}" type="presParOf" srcId="{52FA539E-59BC-4851-A62B-AB8A3481491D}" destId="{CE4A5049-F0C1-4932-B87D-CA49425B1F81}" srcOrd="3" destOrd="0" presId="urn:microsoft.com/office/officeart/2005/8/layout/pyramid1"/>
    <dgm:cxn modelId="{F29A4E07-3109-47FE-B4AB-5A621E573DDF}" type="presParOf" srcId="{CE4A5049-F0C1-4932-B87D-CA49425B1F81}" destId="{305F8995-405C-4009-A6EE-5E8A00879654}" srcOrd="0" destOrd="0" presId="urn:microsoft.com/office/officeart/2005/8/layout/pyramid1"/>
    <dgm:cxn modelId="{6BF34067-8C66-4931-BA28-C1F9F43B2E05}" type="presParOf" srcId="{CE4A5049-F0C1-4932-B87D-CA49425B1F81}" destId="{30B358F0-0347-44FF-BC95-97D98F6603B2}"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E1DE94-CC9C-7A40-A804-B0E144D381EF}" type="doc">
      <dgm:prSet loTypeId="urn:microsoft.com/office/officeart/2005/8/layout/cycle7" loCatId="cycle" qsTypeId="urn:microsoft.com/office/officeart/2005/8/quickstyle/simple4" qsCatId="simple" csTypeId="urn:microsoft.com/office/officeart/2005/8/colors/accent0_3" csCatId="mainScheme" phldr="1"/>
      <dgm:spPr/>
      <dgm:t>
        <a:bodyPr/>
        <a:lstStyle/>
        <a:p>
          <a:endParaRPr lang="en-US"/>
        </a:p>
      </dgm:t>
    </dgm:pt>
    <dgm:pt modelId="{93BD7D44-0A77-FD47-8470-EE7577323EBA}">
      <dgm:prSet phldrT="[Text]"/>
      <dgm:spPr/>
      <dgm:t>
        <a:bodyPr/>
        <a:lstStyle/>
        <a:p>
          <a:r>
            <a:rPr lang="en-US" dirty="0" smtClean="0"/>
            <a:t>Time</a:t>
          </a:r>
          <a:endParaRPr lang="en-US" dirty="0"/>
        </a:p>
      </dgm:t>
    </dgm:pt>
    <dgm:pt modelId="{FDE82FAA-D354-CD42-84DA-74E8239A73A7}" type="parTrans" cxnId="{EE818C22-ED4B-634B-A596-48DD7847A881}">
      <dgm:prSet/>
      <dgm:spPr/>
      <dgm:t>
        <a:bodyPr/>
        <a:lstStyle/>
        <a:p>
          <a:endParaRPr lang="en-US"/>
        </a:p>
      </dgm:t>
    </dgm:pt>
    <dgm:pt modelId="{2FF5504B-4A55-6442-8E7E-26B57D76C734}" type="sibTrans" cxnId="{EE818C22-ED4B-634B-A596-48DD7847A881}">
      <dgm:prSet/>
      <dgm:spPr/>
      <dgm:t>
        <a:bodyPr/>
        <a:lstStyle/>
        <a:p>
          <a:endParaRPr lang="en-US"/>
        </a:p>
      </dgm:t>
    </dgm:pt>
    <dgm:pt modelId="{0C6F1F6F-E139-174D-8CCB-2B39CEFD5CF6}">
      <dgm:prSet phldrT="[Text]"/>
      <dgm:spPr/>
      <dgm:t>
        <a:bodyPr/>
        <a:lstStyle/>
        <a:p>
          <a:r>
            <a:rPr lang="en-US" dirty="0" smtClean="0"/>
            <a:t>Quality</a:t>
          </a:r>
          <a:endParaRPr lang="en-US" dirty="0"/>
        </a:p>
      </dgm:t>
    </dgm:pt>
    <dgm:pt modelId="{F5060687-D600-8F49-93C6-BE951499826D}" type="parTrans" cxnId="{323BFB35-4B6A-A54B-85A0-4C8C7FE09113}">
      <dgm:prSet/>
      <dgm:spPr/>
      <dgm:t>
        <a:bodyPr/>
        <a:lstStyle/>
        <a:p>
          <a:endParaRPr lang="en-US"/>
        </a:p>
      </dgm:t>
    </dgm:pt>
    <dgm:pt modelId="{D16A68CD-DF08-7F41-9DC5-7B78FE568CE5}" type="sibTrans" cxnId="{323BFB35-4B6A-A54B-85A0-4C8C7FE09113}">
      <dgm:prSet/>
      <dgm:spPr/>
      <dgm:t>
        <a:bodyPr/>
        <a:lstStyle/>
        <a:p>
          <a:endParaRPr lang="en-US"/>
        </a:p>
      </dgm:t>
    </dgm:pt>
    <dgm:pt modelId="{BF314373-8866-094C-AD32-CDFED70102A1}">
      <dgm:prSet phldrT="[Text]"/>
      <dgm:spPr/>
      <dgm:t>
        <a:bodyPr/>
        <a:lstStyle/>
        <a:p>
          <a:r>
            <a:rPr lang="en-US" dirty="0" smtClean="0"/>
            <a:t>Money</a:t>
          </a:r>
          <a:endParaRPr lang="en-US" dirty="0"/>
        </a:p>
      </dgm:t>
    </dgm:pt>
    <dgm:pt modelId="{2D2316E7-6C6F-D445-B2D4-F1CFB87B967C}" type="parTrans" cxnId="{70246268-2C47-5C40-824D-05114ED65945}">
      <dgm:prSet/>
      <dgm:spPr/>
      <dgm:t>
        <a:bodyPr/>
        <a:lstStyle/>
        <a:p>
          <a:endParaRPr lang="en-US"/>
        </a:p>
      </dgm:t>
    </dgm:pt>
    <dgm:pt modelId="{AA7CDB3F-6102-F748-A4A6-69FA2C993F13}" type="sibTrans" cxnId="{70246268-2C47-5C40-824D-05114ED65945}">
      <dgm:prSet/>
      <dgm:spPr/>
      <dgm:t>
        <a:bodyPr/>
        <a:lstStyle/>
        <a:p>
          <a:endParaRPr lang="en-US"/>
        </a:p>
      </dgm:t>
    </dgm:pt>
    <dgm:pt modelId="{BCBC697C-B849-4840-9BDA-CF8A0B29B532}" type="pres">
      <dgm:prSet presAssocID="{83E1DE94-CC9C-7A40-A804-B0E144D381EF}" presName="Name0" presStyleCnt="0">
        <dgm:presLayoutVars>
          <dgm:dir/>
          <dgm:resizeHandles val="exact"/>
        </dgm:presLayoutVars>
      </dgm:prSet>
      <dgm:spPr/>
      <dgm:t>
        <a:bodyPr/>
        <a:lstStyle/>
        <a:p>
          <a:endParaRPr lang="en-US"/>
        </a:p>
      </dgm:t>
    </dgm:pt>
    <dgm:pt modelId="{EF3F066A-947B-1A47-ACDC-49C6F590F455}" type="pres">
      <dgm:prSet presAssocID="{93BD7D44-0A77-FD47-8470-EE7577323EBA}" presName="node" presStyleLbl="node1" presStyleIdx="0" presStyleCnt="3">
        <dgm:presLayoutVars>
          <dgm:bulletEnabled val="1"/>
        </dgm:presLayoutVars>
      </dgm:prSet>
      <dgm:spPr/>
      <dgm:t>
        <a:bodyPr/>
        <a:lstStyle/>
        <a:p>
          <a:endParaRPr lang="en-US"/>
        </a:p>
      </dgm:t>
    </dgm:pt>
    <dgm:pt modelId="{F5EE1017-8B85-F14D-8F1E-C89CCBE6C750}" type="pres">
      <dgm:prSet presAssocID="{2FF5504B-4A55-6442-8E7E-26B57D76C734}" presName="sibTrans" presStyleLbl="sibTrans2D1" presStyleIdx="0" presStyleCnt="3" custLinFactNeighborX="64581" custLinFactNeighborY="0"/>
      <dgm:spPr/>
      <dgm:t>
        <a:bodyPr/>
        <a:lstStyle/>
        <a:p>
          <a:endParaRPr lang="en-US"/>
        </a:p>
      </dgm:t>
    </dgm:pt>
    <dgm:pt modelId="{4A08206C-827C-5642-9541-980F203129C1}" type="pres">
      <dgm:prSet presAssocID="{2FF5504B-4A55-6442-8E7E-26B57D76C734}" presName="connectorText" presStyleLbl="sibTrans2D1" presStyleIdx="0" presStyleCnt="3"/>
      <dgm:spPr/>
      <dgm:t>
        <a:bodyPr/>
        <a:lstStyle/>
        <a:p>
          <a:endParaRPr lang="en-US"/>
        </a:p>
      </dgm:t>
    </dgm:pt>
    <dgm:pt modelId="{FF576664-EDFB-BA49-83C9-0066C4FF72AD}" type="pres">
      <dgm:prSet presAssocID="{0C6F1F6F-E139-174D-8CCB-2B39CEFD5CF6}" presName="node" presStyleLbl="node1" presStyleIdx="1" presStyleCnt="3" custRadScaleRad="101829" custRadScaleInc="-914">
        <dgm:presLayoutVars>
          <dgm:bulletEnabled val="1"/>
        </dgm:presLayoutVars>
      </dgm:prSet>
      <dgm:spPr/>
      <dgm:t>
        <a:bodyPr/>
        <a:lstStyle/>
        <a:p>
          <a:endParaRPr lang="en-US"/>
        </a:p>
      </dgm:t>
    </dgm:pt>
    <dgm:pt modelId="{50AAB907-5EE8-2745-9813-727A0539C0C7}" type="pres">
      <dgm:prSet presAssocID="{D16A68CD-DF08-7F41-9DC5-7B78FE568CE5}" presName="sibTrans" presStyleLbl="sibTrans2D1" presStyleIdx="1" presStyleCnt="3"/>
      <dgm:spPr/>
      <dgm:t>
        <a:bodyPr/>
        <a:lstStyle/>
        <a:p>
          <a:endParaRPr lang="en-US"/>
        </a:p>
      </dgm:t>
    </dgm:pt>
    <dgm:pt modelId="{F4C2D6EC-D85D-6D45-82EB-68A77DFFA252}" type="pres">
      <dgm:prSet presAssocID="{D16A68CD-DF08-7F41-9DC5-7B78FE568CE5}" presName="connectorText" presStyleLbl="sibTrans2D1" presStyleIdx="1" presStyleCnt="3"/>
      <dgm:spPr/>
      <dgm:t>
        <a:bodyPr/>
        <a:lstStyle/>
        <a:p>
          <a:endParaRPr lang="en-US"/>
        </a:p>
      </dgm:t>
    </dgm:pt>
    <dgm:pt modelId="{3551CE52-95DF-734D-86A5-E19943434109}" type="pres">
      <dgm:prSet presAssocID="{BF314373-8866-094C-AD32-CDFED70102A1}" presName="node" presStyleLbl="node1" presStyleIdx="2" presStyleCnt="3">
        <dgm:presLayoutVars>
          <dgm:bulletEnabled val="1"/>
        </dgm:presLayoutVars>
      </dgm:prSet>
      <dgm:spPr/>
      <dgm:t>
        <a:bodyPr/>
        <a:lstStyle/>
        <a:p>
          <a:endParaRPr lang="en-US"/>
        </a:p>
      </dgm:t>
    </dgm:pt>
    <dgm:pt modelId="{8D654164-D0D6-B947-8C2C-2730E9A4AEAF}" type="pres">
      <dgm:prSet presAssocID="{AA7CDB3F-6102-F748-A4A6-69FA2C993F13}" presName="sibTrans" presStyleLbl="sibTrans2D1" presStyleIdx="2" presStyleCnt="3" custLinFactNeighborX="-55500"/>
      <dgm:spPr/>
      <dgm:t>
        <a:bodyPr/>
        <a:lstStyle/>
        <a:p>
          <a:endParaRPr lang="en-US"/>
        </a:p>
      </dgm:t>
    </dgm:pt>
    <dgm:pt modelId="{8AB1AC65-BA62-9941-A96C-E39DECCEE536}" type="pres">
      <dgm:prSet presAssocID="{AA7CDB3F-6102-F748-A4A6-69FA2C993F13}" presName="connectorText" presStyleLbl="sibTrans2D1" presStyleIdx="2" presStyleCnt="3"/>
      <dgm:spPr/>
      <dgm:t>
        <a:bodyPr/>
        <a:lstStyle/>
        <a:p>
          <a:endParaRPr lang="en-US"/>
        </a:p>
      </dgm:t>
    </dgm:pt>
  </dgm:ptLst>
  <dgm:cxnLst>
    <dgm:cxn modelId="{ABA9DDF6-243A-4187-96D2-D131B12A7956}" type="presOf" srcId="{2FF5504B-4A55-6442-8E7E-26B57D76C734}" destId="{4A08206C-827C-5642-9541-980F203129C1}" srcOrd="1" destOrd="0" presId="urn:microsoft.com/office/officeart/2005/8/layout/cycle7"/>
    <dgm:cxn modelId="{12C83FAF-D9AF-410E-A4DA-44B57CA0F003}" type="presOf" srcId="{0C6F1F6F-E139-174D-8CCB-2B39CEFD5CF6}" destId="{FF576664-EDFB-BA49-83C9-0066C4FF72AD}" srcOrd="0" destOrd="0" presId="urn:microsoft.com/office/officeart/2005/8/layout/cycle7"/>
    <dgm:cxn modelId="{6D5E071E-7E81-4A22-8813-125855A95527}" type="presOf" srcId="{BF314373-8866-094C-AD32-CDFED70102A1}" destId="{3551CE52-95DF-734D-86A5-E19943434109}" srcOrd="0" destOrd="0" presId="urn:microsoft.com/office/officeart/2005/8/layout/cycle7"/>
    <dgm:cxn modelId="{D1D06C42-ACFE-45EC-AA99-BFF073E9AF51}" type="presOf" srcId="{2FF5504B-4A55-6442-8E7E-26B57D76C734}" destId="{F5EE1017-8B85-F14D-8F1E-C89CCBE6C750}" srcOrd="0" destOrd="0" presId="urn:microsoft.com/office/officeart/2005/8/layout/cycle7"/>
    <dgm:cxn modelId="{C6D5D346-291E-43B2-BD63-D53DA0A2D7E5}" type="presOf" srcId="{D16A68CD-DF08-7F41-9DC5-7B78FE568CE5}" destId="{50AAB907-5EE8-2745-9813-727A0539C0C7}" srcOrd="0" destOrd="0" presId="urn:microsoft.com/office/officeart/2005/8/layout/cycle7"/>
    <dgm:cxn modelId="{EE818C22-ED4B-634B-A596-48DD7847A881}" srcId="{83E1DE94-CC9C-7A40-A804-B0E144D381EF}" destId="{93BD7D44-0A77-FD47-8470-EE7577323EBA}" srcOrd="0" destOrd="0" parTransId="{FDE82FAA-D354-CD42-84DA-74E8239A73A7}" sibTransId="{2FF5504B-4A55-6442-8E7E-26B57D76C734}"/>
    <dgm:cxn modelId="{1F8EC207-238C-4C30-B1C3-DEB8166DE5A0}" type="presOf" srcId="{93BD7D44-0A77-FD47-8470-EE7577323EBA}" destId="{EF3F066A-947B-1A47-ACDC-49C6F590F455}" srcOrd="0" destOrd="0" presId="urn:microsoft.com/office/officeart/2005/8/layout/cycle7"/>
    <dgm:cxn modelId="{1B0E6B80-93D2-4488-931D-8B9E5D6484E1}" type="presOf" srcId="{83E1DE94-CC9C-7A40-A804-B0E144D381EF}" destId="{BCBC697C-B849-4840-9BDA-CF8A0B29B532}" srcOrd="0" destOrd="0" presId="urn:microsoft.com/office/officeart/2005/8/layout/cycle7"/>
    <dgm:cxn modelId="{A6F04DA6-019D-4110-9C49-BEA755F47AE6}" type="presOf" srcId="{AA7CDB3F-6102-F748-A4A6-69FA2C993F13}" destId="{8D654164-D0D6-B947-8C2C-2730E9A4AEAF}" srcOrd="0" destOrd="0" presId="urn:microsoft.com/office/officeart/2005/8/layout/cycle7"/>
    <dgm:cxn modelId="{323BFB35-4B6A-A54B-85A0-4C8C7FE09113}" srcId="{83E1DE94-CC9C-7A40-A804-B0E144D381EF}" destId="{0C6F1F6F-E139-174D-8CCB-2B39CEFD5CF6}" srcOrd="1" destOrd="0" parTransId="{F5060687-D600-8F49-93C6-BE951499826D}" sibTransId="{D16A68CD-DF08-7F41-9DC5-7B78FE568CE5}"/>
    <dgm:cxn modelId="{B639FD70-389B-4930-80C0-B1CA256EADA3}" type="presOf" srcId="{D16A68CD-DF08-7F41-9DC5-7B78FE568CE5}" destId="{F4C2D6EC-D85D-6D45-82EB-68A77DFFA252}" srcOrd="1" destOrd="0" presId="urn:microsoft.com/office/officeart/2005/8/layout/cycle7"/>
    <dgm:cxn modelId="{70246268-2C47-5C40-824D-05114ED65945}" srcId="{83E1DE94-CC9C-7A40-A804-B0E144D381EF}" destId="{BF314373-8866-094C-AD32-CDFED70102A1}" srcOrd="2" destOrd="0" parTransId="{2D2316E7-6C6F-D445-B2D4-F1CFB87B967C}" sibTransId="{AA7CDB3F-6102-F748-A4A6-69FA2C993F13}"/>
    <dgm:cxn modelId="{A4079AF3-1D5F-4C66-B059-A0C278785B38}" type="presOf" srcId="{AA7CDB3F-6102-F748-A4A6-69FA2C993F13}" destId="{8AB1AC65-BA62-9941-A96C-E39DECCEE536}" srcOrd="1" destOrd="0" presId="urn:microsoft.com/office/officeart/2005/8/layout/cycle7"/>
    <dgm:cxn modelId="{F89E3F32-E8F1-4F9E-999E-BF8257E53719}" type="presParOf" srcId="{BCBC697C-B849-4840-9BDA-CF8A0B29B532}" destId="{EF3F066A-947B-1A47-ACDC-49C6F590F455}" srcOrd="0" destOrd="0" presId="urn:microsoft.com/office/officeart/2005/8/layout/cycle7"/>
    <dgm:cxn modelId="{18781741-F443-4EE3-8004-9BBE950A2F5E}" type="presParOf" srcId="{BCBC697C-B849-4840-9BDA-CF8A0B29B532}" destId="{F5EE1017-8B85-F14D-8F1E-C89CCBE6C750}" srcOrd="1" destOrd="0" presId="urn:microsoft.com/office/officeart/2005/8/layout/cycle7"/>
    <dgm:cxn modelId="{ADF14732-330B-444C-9364-B2CBF6863A23}" type="presParOf" srcId="{F5EE1017-8B85-F14D-8F1E-C89CCBE6C750}" destId="{4A08206C-827C-5642-9541-980F203129C1}" srcOrd="0" destOrd="0" presId="urn:microsoft.com/office/officeart/2005/8/layout/cycle7"/>
    <dgm:cxn modelId="{006B6E69-2D99-49FA-B08D-E1A71CE2459D}" type="presParOf" srcId="{BCBC697C-B849-4840-9BDA-CF8A0B29B532}" destId="{FF576664-EDFB-BA49-83C9-0066C4FF72AD}" srcOrd="2" destOrd="0" presId="urn:microsoft.com/office/officeart/2005/8/layout/cycle7"/>
    <dgm:cxn modelId="{16F3104F-1950-409D-AF0D-A78B6C597B59}" type="presParOf" srcId="{BCBC697C-B849-4840-9BDA-CF8A0B29B532}" destId="{50AAB907-5EE8-2745-9813-727A0539C0C7}" srcOrd="3" destOrd="0" presId="urn:microsoft.com/office/officeart/2005/8/layout/cycle7"/>
    <dgm:cxn modelId="{D7E271E2-6DE9-4C8F-9548-F9A3D4D8BAEC}" type="presParOf" srcId="{50AAB907-5EE8-2745-9813-727A0539C0C7}" destId="{F4C2D6EC-D85D-6D45-82EB-68A77DFFA252}" srcOrd="0" destOrd="0" presId="urn:microsoft.com/office/officeart/2005/8/layout/cycle7"/>
    <dgm:cxn modelId="{3EA0E757-EC9E-4265-92FB-06AF35944BBF}" type="presParOf" srcId="{BCBC697C-B849-4840-9BDA-CF8A0B29B532}" destId="{3551CE52-95DF-734D-86A5-E19943434109}" srcOrd="4" destOrd="0" presId="urn:microsoft.com/office/officeart/2005/8/layout/cycle7"/>
    <dgm:cxn modelId="{CB038D20-A614-4A0F-90BE-F70CED311C12}" type="presParOf" srcId="{BCBC697C-B849-4840-9BDA-CF8A0B29B532}" destId="{8D654164-D0D6-B947-8C2C-2730E9A4AEAF}" srcOrd="5" destOrd="0" presId="urn:microsoft.com/office/officeart/2005/8/layout/cycle7"/>
    <dgm:cxn modelId="{86FD5482-8595-4ABC-93C6-0A81882A9D8D}" type="presParOf" srcId="{8D654164-D0D6-B947-8C2C-2730E9A4AEAF}" destId="{8AB1AC65-BA62-9941-A96C-E39DECCEE536}"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E10913-BBA3-C54D-8904-2DA442D9D33D}"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11696914-B868-AB4F-B135-4F19F62F5361}">
      <dgm:prSet phldrT="[Text]"/>
      <dgm:spPr/>
      <dgm:t>
        <a:bodyPr/>
        <a:lstStyle/>
        <a:p>
          <a:r>
            <a:rPr lang="en-US" dirty="0" smtClean="0">
              <a:solidFill>
                <a:srgbClr val="FFFF00"/>
              </a:solidFill>
            </a:rPr>
            <a:t>Algorithms</a:t>
          </a:r>
          <a:endParaRPr lang="en-US" dirty="0">
            <a:solidFill>
              <a:srgbClr val="FFFF00"/>
            </a:solidFill>
          </a:endParaRPr>
        </a:p>
      </dgm:t>
    </dgm:pt>
    <dgm:pt modelId="{7BB0E5A2-AEC2-C84F-9363-C9A7D3AE25C7}" type="parTrans" cxnId="{2DA0DF87-2CB8-6B40-9746-115C6BD4D9B4}">
      <dgm:prSet/>
      <dgm:spPr/>
      <dgm:t>
        <a:bodyPr/>
        <a:lstStyle/>
        <a:p>
          <a:endParaRPr lang="en-US"/>
        </a:p>
      </dgm:t>
    </dgm:pt>
    <dgm:pt modelId="{CB48810B-651B-2A4C-8750-798B1E9D5B0E}" type="sibTrans" cxnId="{2DA0DF87-2CB8-6B40-9746-115C6BD4D9B4}">
      <dgm:prSet/>
      <dgm:spPr/>
      <dgm:t>
        <a:bodyPr/>
        <a:lstStyle/>
        <a:p>
          <a:endParaRPr lang="en-US"/>
        </a:p>
      </dgm:t>
    </dgm:pt>
    <dgm:pt modelId="{B742F2EF-AB9C-6246-8ECD-282FE992E8F3}">
      <dgm:prSet phldrT="[Text]"/>
      <dgm:spPr/>
      <dgm:t>
        <a:bodyPr/>
        <a:lstStyle/>
        <a:p>
          <a:r>
            <a:rPr lang="en-US" dirty="0" smtClean="0"/>
            <a:t>Machine Learning, Statistical Methods</a:t>
          </a:r>
          <a:endParaRPr lang="en-US" dirty="0"/>
        </a:p>
      </dgm:t>
    </dgm:pt>
    <dgm:pt modelId="{4BDB46C9-E4B0-6648-A642-7F184EABF502}" type="parTrans" cxnId="{35703376-CD65-AC49-BB90-BBEC10FAE3E5}">
      <dgm:prSet/>
      <dgm:spPr/>
      <dgm:t>
        <a:bodyPr/>
        <a:lstStyle/>
        <a:p>
          <a:endParaRPr lang="en-US"/>
        </a:p>
      </dgm:t>
    </dgm:pt>
    <dgm:pt modelId="{5AF31269-2755-5A4E-A2BB-639A1093AD90}" type="sibTrans" cxnId="{35703376-CD65-AC49-BB90-BBEC10FAE3E5}">
      <dgm:prSet/>
      <dgm:spPr/>
      <dgm:t>
        <a:bodyPr/>
        <a:lstStyle/>
        <a:p>
          <a:endParaRPr lang="en-US"/>
        </a:p>
      </dgm:t>
    </dgm:pt>
    <dgm:pt modelId="{60FF69F7-187B-DC4A-A980-A9B62D4573C6}">
      <dgm:prSet phldrT="[Text]"/>
      <dgm:spPr/>
      <dgm:t>
        <a:bodyPr/>
        <a:lstStyle/>
        <a:p>
          <a:r>
            <a:rPr lang="en-US" dirty="0" smtClean="0"/>
            <a:t>Prediction, Business Intelligence</a:t>
          </a:r>
          <a:endParaRPr lang="en-US" dirty="0"/>
        </a:p>
      </dgm:t>
    </dgm:pt>
    <dgm:pt modelId="{40B7569A-6B50-B941-A109-E1932F705465}" type="parTrans" cxnId="{CC600D47-9282-5E47-9F8C-EB1F9D972101}">
      <dgm:prSet/>
      <dgm:spPr/>
      <dgm:t>
        <a:bodyPr/>
        <a:lstStyle/>
        <a:p>
          <a:endParaRPr lang="en-US"/>
        </a:p>
      </dgm:t>
    </dgm:pt>
    <dgm:pt modelId="{42EE9CE7-6112-7042-B00B-3D24085965D1}" type="sibTrans" cxnId="{CC600D47-9282-5E47-9F8C-EB1F9D972101}">
      <dgm:prSet/>
      <dgm:spPr/>
      <dgm:t>
        <a:bodyPr/>
        <a:lstStyle/>
        <a:p>
          <a:endParaRPr lang="en-US"/>
        </a:p>
      </dgm:t>
    </dgm:pt>
    <dgm:pt modelId="{CC1F4EC0-08CB-664D-B5D2-A8A36FC88E39}">
      <dgm:prSet phldrT="[Text]"/>
      <dgm:spPr/>
      <dgm:t>
        <a:bodyPr/>
        <a:lstStyle/>
        <a:p>
          <a:r>
            <a:rPr lang="en-US" dirty="0" smtClean="0">
              <a:solidFill>
                <a:srgbClr val="FFFF00"/>
              </a:solidFill>
            </a:rPr>
            <a:t>Machines</a:t>
          </a:r>
          <a:endParaRPr lang="en-US" dirty="0">
            <a:solidFill>
              <a:srgbClr val="FFFF00"/>
            </a:solidFill>
          </a:endParaRPr>
        </a:p>
      </dgm:t>
    </dgm:pt>
    <dgm:pt modelId="{1DE1CE79-FD08-5647-B78E-6E4742898684}" type="parTrans" cxnId="{D26B119D-17E3-2646-8589-6AA3A5AC3D41}">
      <dgm:prSet/>
      <dgm:spPr/>
      <dgm:t>
        <a:bodyPr/>
        <a:lstStyle/>
        <a:p>
          <a:endParaRPr lang="en-US"/>
        </a:p>
      </dgm:t>
    </dgm:pt>
    <dgm:pt modelId="{5E8E9463-869B-9141-89E7-DDB2F09B2524}" type="sibTrans" cxnId="{D26B119D-17E3-2646-8589-6AA3A5AC3D41}">
      <dgm:prSet/>
      <dgm:spPr/>
      <dgm:t>
        <a:bodyPr/>
        <a:lstStyle/>
        <a:p>
          <a:endParaRPr lang="en-US"/>
        </a:p>
      </dgm:t>
    </dgm:pt>
    <dgm:pt modelId="{318D00C3-84AE-8F48-8307-62522A70D7D3}">
      <dgm:prSet phldrT="[Text]"/>
      <dgm:spPr/>
      <dgm:t>
        <a:bodyPr/>
        <a:lstStyle/>
        <a:p>
          <a:r>
            <a:rPr lang="en-US" dirty="0" smtClean="0"/>
            <a:t>Clusters and Clouds</a:t>
          </a:r>
          <a:endParaRPr lang="en-US" dirty="0"/>
        </a:p>
      </dgm:t>
    </dgm:pt>
    <dgm:pt modelId="{C0100D75-8ABD-8944-BE17-955DF8CD463E}" type="parTrans" cxnId="{0CE6A9B4-3233-AF4A-A7A9-28191D47AC83}">
      <dgm:prSet/>
      <dgm:spPr/>
      <dgm:t>
        <a:bodyPr/>
        <a:lstStyle/>
        <a:p>
          <a:endParaRPr lang="en-US"/>
        </a:p>
      </dgm:t>
    </dgm:pt>
    <dgm:pt modelId="{17B2362A-BA44-5441-939A-F260281ADA09}" type="sibTrans" cxnId="{0CE6A9B4-3233-AF4A-A7A9-28191D47AC83}">
      <dgm:prSet/>
      <dgm:spPr/>
      <dgm:t>
        <a:bodyPr/>
        <a:lstStyle/>
        <a:p>
          <a:endParaRPr lang="en-US"/>
        </a:p>
      </dgm:t>
    </dgm:pt>
    <dgm:pt modelId="{FA87C964-A262-5C43-82D9-02D47C1BD18D}">
      <dgm:prSet phldrT="[Text]"/>
      <dgm:spPr/>
      <dgm:t>
        <a:bodyPr/>
        <a:lstStyle/>
        <a:p>
          <a:r>
            <a:rPr lang="en-US" dirty="0" smtClean="0"/>
            <a:t>Warehouse Scale Computing</a:t>
          </a:r>
          <a:endParaRPr lang="en-US" dirty="0"/>
        </a:p>
      </dgm:t>
    </dgm:pt>
    <dgm:pt modelId="{172E1C9A-1C05-C44F-B242-5006E6E0C683}" type="parTrans" cxnId="{8A71E0B9-B1C6-6A46-8BBD-CF186108D360}">
      <dgm:prSet/>
      <dgm:spPr/>
      <dgm:t>
        <a:bodyPr/>
        <a:lstStyle/>
        <a:p>
          <a:endParaRPr lang="en-US"/>
        </a:p>
      </dgm:t>
    </dgm:pt>
    <dgm:pt modelId="{FBD2C19B-CC91-0A45-9169-C6729CB828A6}" type="sibTrans" cxnId="{8A71E0B9-B1C6-6A46-8BBD-CF186108D360}">
      <dgm:prSet/>
      <dgm:spPr/>
      <dgm:t>
        <a:bodyPr/>
        <a:lstStyle/>
        <a:p>
          <a:endParaRPr lang="en-US"/>
        </a:p>
      </dgm:t>
    </dgm:pt>
    <dgm:pt modelId="{D868C172-0EBE-E841-A1A6-ACC506FB47D3}">
      <dgm:prSet phldrT="[Text]"/>
      <dgm:spPr/>
      <dgm:t>
        <a:bodyPr/>
        <a:lstStyle/>
        <a:p>
          <a:r>
            <a:rPr lang="en-US" dirty="0" smtClean="0">
              <a:solidFill>
                <a:srgbClr val="FFFF00"/>
              </a:solidFill>
            </a:rPr>
            <a:t>People</a:t>
          </a:r>
          <a:endParaRPr lang="en-US" dirty="0">
            <a:solidFill>
              <a:srgbClr val="FFFF00"/>
            </a:solidFill>
          </a:endParaRPr>
        </a:p>
      </dgm:t>
    </dgm:pt>
    <dgm:pt modelId="{AA39C51B-CC28-1B44-A54F-A86DD7879E02}" type="parTrans" cxnId="{64CDAF62-349A-D840-A435-87F06EBA9617}">
      <dgm:prSet/>
      <dgm:spPr/>
      <dgm:t>
        <a:bodyPr/>
        <a:lstStyle/>
        <a:p>
          <a:endParaRPr lang="en-US"/>
        </a:p>
      </dgm:t>
    </dgm:pt>
    <dgm:pt modelId="{2E2D4240-5763-5843-8808-05678171EA98}" type="sibTrans" cxnId="{64CDAF62-349A-D840-A435-87F06EBA9617}">
      <dgm:prSet/>
      <dgm:spPr/>
      <dgm:t>
        <a:bodyPr/>
        <a:lstStyle/>
        <a:p>
          <a:endParaRPr lang="en-US"/>
        </a:p>
      </dgm:t>
    </dgm:pt>
    <dgm:pt modelId="{363C2E24-25C4-614A-92FA-764462F0D00F}">
      <dgm:prSet phldrT="[Text]"/>
      <dgm:spPr/>
      <dgm:t>
        <a:bodyPr/>
        <a:lstStyle/>
        <a:p>
          <a:r>
            <a:rPr lang="en-US" dirty="0" smtClean="0"/>
            <a:t>Crowdsourcing, Human Computation</a:t>
          </a:r>
          <a:endParaRPr lang="en-US" dirty="0"/>
        </a:p>
      </dgm:t>
    </dgm:pt>
    <dgm:pt modelId="{7236545F-A2DF-6A46-B74D-74DD60467C0E}" type="parTrans" cxnId="{1F91FE39-85B7-484F-83EE-832BB411189A}">
      <dgm:prSet/>
      <dgm:spPr/>
      <dgm:t>
        <a:bodyPr/>
        <a:lstStyle/>
        <a:p>
          <a:endParaRPr lang="en-US"/>
        </a:p>
      </dgm:t>
    </dgm:pt>
    <dgm:pt modelId="{174ACFEB-3D80-6B4B-9BBF-8B8E90DD9124}" type="sibTrans" cxnId="{1F91FE39-85B7-484F-83EE-832BB411189A}">
      <dgm:prSet/>
      <dgm:spPr/>
      <dgm:t>
        <a:bodyPr/>
        <a:lstStyle/>
        <a:p>
          <a:endParaRPr lang="en-US"/>
        </a:p>
      </dgm:t>
    </dgm:pt>
    <dgm:pt modelId="{8E8604FF-59F6-CE48-83F6-B32BA6FCFB03}">
      <dgm:prSet phldrT="[Text]"/>
      <dgm:spPr/>
      <dgm:t>
        <a:bodyPr/>
        <a:lstStyle/>
        <a:p>
          <a:r>
            <a:rPr lang="en-US" dirty="0" smtClean="0"/>
            <a:t>Data Scientists, Analysts</a:t>
          </a:r>
          <a:endParaRPr lang="en-US" dirty="0"/>
        </a:p>
      </dgm:t>
    </dgm:pt>
    <dgm:pt modelId="{B057603B-5508-EF4D-86B3-C467F1207179}" type="parTrans" cxnId="{E7C77E01-F798-3648-BB2F-6B885734360E}">
      <dgm:prSet/>
      <dgm:spPr/>
      <dgm:t>
        <a:bodyPr/>
        <a:lstStyle/>
        <a:p>
          <a:endParaRPr lang="en-US"/>
        </a:p>
      </dgm:t>
    </dgm:pt>
    <dgm:pt modelId="{A02EE6DF-B559-8140-A1F2-25D6F4650E56}" type="sibTrans" cxnId="{E7C77E01-F798-3648-BB2F-6B885734360E}">
      <dgm:prSet/>
      <dgm:spPr/>
      <dgm:t>
        <a:bodyPr/>
        <a:lstStyle/>
        <a:p>
          <a:endParaRPr lang="en-US"/>
        </a:p>
      </dgm:t>
    </dgm:pt>
    <dgm:pt modelId="{C6371739-C21C-E742-812F-A5B345637C89}" type="pres">
      <dgm:prSet presAssocID="{1CE10913-BBA3-C54D-8904-2DA442D9D33D}" presName="linearFlow" presStyleCnt="0">
        <dgm:presLayoutVars>
          <dgm:dir/>
          <dgm:animLvl val="lvl"/>
          <dgm:resizeHandles val="exact"/>
        </dgm:presLayoutVars>
      </dgm:prSet>
      <dgm:spPr/>
      <dgm:t>
        <a:bodyPr/>
        <a:lstStyle/>
        <a:p>
          <a:endParaRPr lang="en-US"/>
        </a:p>
      </dgm:t>
    </dgm:pt>
    <dgm:pt modelId="{BCBF5F99-902E-F54B-B002-B05661C58D49}" type="pres">
      <dgm:prSet presAssocID="{11696914-B868-AB4F-B135-4F19F62F5361}" presName="composite" presStyleCnt="0"/>
      <dgm:spPr/>
    </dgm:pt>
    <dgm:pt modelId="{75BF7F9C-6E6D-9D4C-9578-17C0527B4F2C}" type="pres">
      <dgm:prSet presAssocID="{11696914-B868-AB4F-B135-4F19F62F5361}" presName="parentText" presStyleLbl="alignNode1" presStyleIdx="0" presStyleCnt="3">
        <dgm:presLayoutVars>
          <dgm:chMax val="1"/>
          <dgm:bulletEnabled val="1"/>
        </dgm:presLayoutVars>
      </dgm:prSet>
      <dgm:spPr/>
      <dgm:t>
        <a:bodyPr/>
        <a:lstStyle/>
        <a:p>
          <a:endParaRPr lang="en-US"/>
        </a:p>
      </dgm:t>
    </dgm:pt>
    <dgm:pt modelId="{ABB9E117-49C9-A04D-96FA-6D71D574829B}" type="pres">
      <dgm:prSet presAssocID="{11696914-B868-AB4F-B135-4F19F62F5361}" presName="descendantText" presStyleLbl="alignAcc1" presStyleIdx="0" presStyleCnt="3">
        <dgm:presLayoutVars>
          <dgm:bulletEnabled val="1"/>
        </dgm:presLayoutVars>
      </dgm:prSet>
      <dgm:spPr/>
      <dgm:t>
        <a:bodyPr/>
        <a:lstStyle/>
        <a:p>
          <a:endParaRPr lang="en-US"/>
        </a:p>
      </dgm:t>
    </dgm:pt>
    <dgm:pt modelId="{94A513B4-CE23-5842-A768-5794EC161001}" type="pres">
      <dgm:prSet presAssocID="{CB48810B-651B-2A4C-8750-798B1E9D5B0E}" presName="sp" presStyleCnt="0"/>
      <dgm:spPr/>
    </dgm:pt>
    <dgm:pt modelId="{08CEF8E6-4CA8-FD4A-B1E6-48B8B0816A03}" type="pres">
      <dgm:prSet presAssocID="{CC1F4EC0-08CB-664D-B5D2-A8A36FC88E39}" presName="composite" presStyleCnt="0"/>
      <dgm:spPr/>
    </dgm:pt>
    <dgm:pt modelId="{9AD9AF47-EA02-7849-9A76-BE37905F87F0}" type="pres">
      <dgm:prSet presAssocID="{CC1F4EC0-08CB-664D-B5D2-A8A36FC88E39}" presName="parentText" presStyleLbl="alignNode1" presStyleIdx="1" presStyleCnt="3">
        <dgm:presLayoutVars>
          <dgm:chMax val="1"/>
          <dgm:bulletEnabled val="1"/>
        </dgm:presLayoutVars>
      </dgm:prSet>
      <dgm:spPr/>
      <dgm:t>
        <a:bodyPr/>
        <a:lstStyle/>
        <a:p>
          <a:endParaRPr lang="en-US"/>
        </a:p>
      </dgm:t>
    </dgm:pt>
    <dgm:pt modelId="{D3A665E2-C6FF-2441-8763-6E8133B06172}" type="pres">
      <dgm:prSet presAssocID="{CC1F4EC0-08CB-664D-B5D2-A8A36FC88E39}" presName="descendantText" presStyleLbl="alignAcc1" presStyleIdx="1" presStyleCnt="3">
        <dgm:presLayoutVars>
          <dgm:bulletEnabled val="1"/>
        </dgm:presLayoutVars>
      </dgm:prSet>
      <dgm:spPr/>
      <dgm:t>
        <a:bodyPr/>
        <a:lstStyle/>
        <a:p>
          <a:endParaRPr lang="en-US"/>
        </a:p>
      </dgm:t>
    </dgm:pt>
    <dgm:pt modelId="{F52D53B3-3BA8-634A-9D2D-0D0831D7B829}" type="pres">
      <dgm:prSet presAssocID="{5E8E9463-869B-9141-89E7-DDB2F09B2524}" presName="sp" presStyleCnt="0"/>
      <dgm:spPr/>
    </dgm:pt>
    <dgm:pt modelId="{E8B18C26-5CA2-2545-8A5C-DFED06C15C94}" type="pres">
      <dgm:prSet presAssocID="{D868C172-0EBE-E841-A1A6-ACC506FB47D3}" presName="composite" presStyleCnt="0"/>
      <dgm:spPr/>
    </dgm:pt>
    <dgm:pt modelId="{510F1842-9AF3-2545-B545-E4F314A63974}" type="pres">
      <dgm:prSet presAssocID="{D868C172-0EBE-E841-A1A6-ACC506FB47D3}" presName="parentText" presStyleLbl="alignNode1" presStyleIdx="2" presStyleCnt="3">
        <dgm:presLayoutVars>
          <dgm:chMax val="1"/>
          <dgm:bulletEnabled val="1"/>
        </dgm:presLayoutVars>
      </dgm:prSet>
      <dgm:spPr/>
      <dgm:t>
        <a:bodyPr/>
        <a:lstStyle/>
        <a:p>
          <a:endParaRPr lang="en-US"/>
        </a:p>
      </dgm:t>
    </dgm:pt>
    <dgm:pt modelId="{8DDEC009-2146-DD45-B685-BA0095A63F71}" type="pres">
      <dgm:prSet presAssocID="{D868C172-0EBE-E841-A1A6-ACC506FB47D3}" presName="descendantText" presStyleLbl="alignAcc1" presStyleIdx="2" presStyleCnt="3">
        <dgm:presLayoutVars>
          <dgm:bulletEnabled val="1"/>
        </dgm:presLayoutVars>
      </dgm:prSet>
      <dgm:spPr/>
      <dgm:t>
        <a:bodyPr/>
        <a:lstStyle/>
        <a:p>
          <a:endParaRPr lang="en-US"/>
        </a:p>
      </dgm:t>
    </dgm:pt>
  </dgm:ptLst>
  <dgm:cxnLst>
    <dgm:cxn modelId="{8A71E0B9-B1C6-6A46-8BBD-CF186108D360}" srcId="{CC1F4EC0-08CB-664D-B5D2-A8A36FC88E39}" destId="{FA87C964-A262-5C43-82D9-02D47C1BD18D}" srcOrd="1" destOrd="0" parTransId="{172E1C9A-1C05-C44F-B242-5006E6E0C683}" sibTransId="{FBD2C19B-CC91-0A45-9169-C6729CB828A6}"/>
    <dgm:cxn modelId="{D26B119D-17E3-2646-8589-6AA3A5AC3D41}" srcId="{1CE10913-BBA3-C54D-8904-2DA442D9D33D}" destId="{CC1F4EC0-08CB-664D-B5D2-A8A36FC88E39}" srcOrd="1" destOrd="0" parTransId="{1DE1CE79-FD08-5647-B78E-6E4742898684}" sibTransId="{5E8E9463-869B-9141-89E7-DDB2F09B2524}"/>
    <dgm:cxn modelId="{4E6C49E6-339E-46EE-81EB-C510F5ED3059}" type="presOf" srcId="{11696914-B868-AB4F-B135-4F19F62F5361}" destId="{75BF7F9C-6E6D-9D4C-9578-17C0527B4F2C}" srcOrd="0" destOrd="0" presId="urn:microsoft.com/office/officeart/2005/8/layout/chevron2"/>
    <dgm:cxn modelId="{1F91FE39-85B7-484F-83EE-832BB411189A}" srcId="{D868C172-0EBE-E841-A1A6-ACC506FB47D3}" destId="{363C2E24-25C4-614A-92FA-764462F0D00F}" srcOrd="0" destOrd="0" parTransId="{7236545F-A2DF-6A46-B74D-74DD60467C0E}" sibTransId="{174ACFEB-3D80-6B4B-9BBF-8B8E90DD9124}"/>
    <dgm:cxn modelId="{0CE6A9B4-3233-AF4A-A7A9-28191D47AC83}" srcId="{CC1F4EC0-08CB-664D-B5D2-A8A36FC88E39}" destId="{318D00C3-84AE-8F48-8307-62522A70D7D3}" srcOrd="0" destOrd="0" parTransId="{C0100D75-8ABD-8944-BE17-955DF8CD463E}" sibTransId="{17B2362A-BA44-5441-939A-F260281ADA09}"/>
    <dgm:cxn modelId="{2DA0DF87-2CB8-6B40-9746-115C6BD4D9B4}" srcId="{1CE10913-BBA3-C54D-8904-2DA442D9D33D}" destId="{11696914-B868-AB4F-B135-4F19F62F5361}" srcOrd="0" destOrd="0" parTransId="{7BB0E5A2-AEC2-C84F-9363-C9A7D3AE25C7}" sibTransId="{CB48810B-651B-2A4C-8750-798B1E9D5B0E}"/>
    <dgm:cxn modelId="{748EEEE1-D1A1-49BB-96F8-6134136CEA8E}" type="presOf" srcId="{60FF69F7-187B-DC4A-A980-A9B62D4573C6}" destId="{ABB9E117-49C9-A04D-96FA-6D71D574829B}" srcOrd="0" destOrd="1" presId="urn:microsoft.com/office/officeart/2005/8/layout/chevron2"/>
    <dgm:cxn modelId="{9EAA84AB-9B5E-4562-B670-E3B59E28AE81}" type="presOf" srcId="{1CE10913-BBA3-C54D-8904-2DA442D9D33D}" destId="{C6371739-C21C-E742-812F-A5B345637C89}" srcOrd="0" destOrd="0" presId="urn:microsoft.com/office/officeart/2005/8/layout/chevron2"/>
    <dgm:cxn modelId="{E7C77E01-F798-3648-BB2F-6B885734360E}" srcId="{D868C172-0EBE-E841-A1A6-ACC506FB47D3}" destId="{8E8604FF-59F6-CE48-83F6-B32BA6FCFB03}" srcOrd="1" destOrd="0" parTransId="{B057603B-5508-EF4D-86B3-C467F1207179}" sibTransId="{A02EE6DF-B559-8140-A1F2-25D6F4650E56}"/>
    <dgm:cxn modelId="{8A52E71A-B997-422C-8CB4-ED6C68889DA0}" type="presOf" srcId="{CC1F4EC0-08CB-664D-B5D2-A8A36FC88E39}" destId="{9AD9AF47-EA02-7849-9A76-BE37905F87F0}" srcOrd="0" destOrd="0" presId="urn:microsoft.com/office/officeart/2005/8/layout/chevron2"/>
    <dgm:cxn modelId="{878DAE17-8465-4132-A7A7-BBB4A8C6F78B}" type="presOf" srcId="{8E8604FF-59F6-CE48-83F6-B32BA6FCFB03}" destId="{8DDEC009-2146-DD45-B685-BA0095A63F71}" srcOrd="0" destOrd="1" presId="urn:microsoft.com/office/officeart/2005/8/layout/chevron2"/>
    <dgm:cxn modelId="{58E368F7-0F57-430B-BCCD-A89D0ADD4720}" type="presOf" srcId="{363C2E24-25C4-614A-92FA-764462F0D00F}" destId="{8DDEC009-2146-DD45-B685-BA0095A63F71}" srcOrd="0" destOrd="0" presId="urn:microsoft.com/office/officeart/2005/8/layout/chevron2"/>
    <dgm:cxn modelId="{33610423-FA8B-4A03-9781-5F9EC8A96995}" type="presOf" srcId="{318D00C3-84AE-8F48-8307-62522A70D7D3}" destId="{D3A665E2-C6FF-2441-8763-6E8133B06172}" srcOrd="0" destOrd="0" presId="urn:microsoft.com/office/officeart/2005/8/layout/chevron2"/>
    <dgm:cxn modelId="{35703376-CD65-AC49-BB90-BBEC10FAE3E5}" srcId="{11696914-B868-AB4F-B135-4F19F62F5361}" destId="{B742F2EF-AB9C-6246-8ECD-282FE992E8F3}" srcOrd="0" destOrd="0" parTransId="{4BDB46C9-E4B0-6648-A642-7F184EABF502}" sibTransId="{5AF31269-2755-5A4E-A2BB-639A1093AD90}"/>
    <dgm:cxn modelId="{F897268B-F022-4A3B-9BCD-BC08CD485F69}" type="presOf" srcId="{B742F2EF-AB9C-6246-8ECD-282FE992E8F3}" destId="{ABB9E117-49C9-A04D-96FA-6D71D574829B}" srcOrd="0" destOrd="0" presId="urn:microsoft.com/office/officeart/2005/8/layout/chevron2"/>
    <dgm:cxn modelId="{BD8E6376-27A0-4B15-8B5E-3229900C272C}" type="presOf" srcId="{D868C172-0EBE-E841-A1A6-ACC506FB47D3}" destId="{510F1842-9AF3-2545-B545-E4F314A63974}" srcOrd="0" destOrd="0" presId="urn:microsoft.com/office/officeart/2005/8/layout/chevron2"/>
    <dgm:cxn modelId="{CC600D47-9282-5E47-9F8C-EB1F9D972101}" srcId="{11696914-B868-AB4F-B135-4F19F62F5361}" destId="{60FF69F7-187B-DC4A-A980-A9B62D4573C6}" srcOrd="1" destOrd="0" parTransId="{40B7569A-6B50-B941-A109-E1932F705465}" sibTransId="{42EE9CE7-6112-7042-B00B-3D24085965D1}"/>
    <dgm:cxn modelId="{BD2EEAD2-7C21-4A3B-89E4-806B7040B9D8}" type="presOf" srcId="{FA87C964-A262-5C43-82D9-02D47C1BD18D}" destId="{D3A665E2-C6FF-2441-8763-6E8133B06172}" srcOrd="0" destOrd="1" presId="urn:microsoft.com/office/officeart/2005/8/layout/chevron2"/>
    <dgm:cxn modelId="{64CDAF62-349A-D840-A435-87F06EBA9617}" srcId="{1CE10913-BBA3-C54D-8904-2DA442D9D33D}" destId="{D868C172-0EBE-E841-A1A6-ACC506FB47D3}" srcOrd="2" destOrd="0" parTransId="{AA39C51B-CC28-1B44-A54F-A86DD7879E02}" sibTransId="{2E2D4240-5763-5843-8808-05678171EA98}"/>
    <dgm:cxn modelId="{C9D79472-9350-4A0E-B981-A5CEEE730669}" type="presParOf" srcId="{C6371739-C21C-E742-812F-A5B345637C89}" destId="{BCBF5F99-902E-F54B-B002-B05661C58D49}" srcOrd="0" destOrd="0" presId="urn:microsoft.com/office/officeart/2005/8/layout/chevron2"/>
    <dgm:cxn modelId="{7C3E9AED-D2EA-4370-B8A7-7623E33E4CA3}" type="presParOf" srcId="{BCBF5F99-902E-F54B-B002-B05661C58D49}" destId="{75BF7F9C-6E6D-9D4C-9578-17C0527B4F2C}" srcOrd="0" destOrd="0" presId="urn:microsoft.com/office/officeart/2005/8/layout/chevron2"/>
    <dgm:cxn modelId="{1967F776-144B-42F6-9D3C-4BA0B4703A21}" type="presParOf" srcId="{BCBF5F99-902E-F54B-B002-B05661C58D49}" destId="{ABB9E117-49C9-A04D-96FA-6D71D574829B}" srcOrd="1" destOrd="0" presId="urn:microsoft.com/office/officeart/2005/8/layout/chevron2"/>
    <dgm:cxn modelId="{0E818F2F-6512-4E0B-BAD4-25509453F3A4}" type="presParOf" srcId="{C6371739-C21C-E742-812F-A5B345637C89}" destId="{94A513B4-CE23-5842-A768-5794EC161001}" srcOrd="1" destOrd="0" presId="urn:microsoft.com/office/officeart/2005/8/layout/chevron2"/>
    <dgm:cxn modelId="{8C799202-0888-4922-81CC-9CF768602037}" type="presParOf" srcId="{C6371739-C21C-E742-812F-A5B345637C89}" destId="{08CEF8E6-4CA8-FD4A-B1E6-48B8B0816A03}" srcOrd="2" destOrd="0" presId="urn:microsoft.com/office/officeart/2005/8/layout/chevron2"/>
    <dgm:cxn modelId="{A8B4861D-E384-473D-A310-A82D7B9E7729}" type="presParOf" srcId="{08CEF8E6-4CA8-FD4A-B1E6-48B8B0816A03}" destId="{9AD9AF47-EA02-7849-9A76-BE37905F87F0}" srcOrd="0" destOrd="0" presId="urn:microsoft.com/office/officeart/2005/8/layout/chevron2"/>
    <dgm:cxn modelId="{7BDC1F30-1771-4D02-AC5C-1EC745E61F60}" type="presParOf" srcId="{08CEF8E6-4CA8-FD4A-B1E6-48B8B0816A03}" destId="{D3A665E2-C6FF-2441-8763-6E8133B06172}" srcOrd="1" destOrd="0" presId="urn:microsoft.com/office/officeart/2005/8/layout/chevron2"/>
    <dgm:cxn modelId="{7CBAC730-C7CC-4E59-A236-1A5702D2E968}" type="presParOf" srcId="{C6371739-C21C-E742-812F-A5B345637C89}" destId="{F52D53B3-3BA8-634A-9D2D-0D0831D7B829}" srcOrd="3" destOrd="0" presId="urn:microsoft.com/office/officeart/2005/8/layout/chevron2"/>
    <dgm:cxn modelId="{0F03C892-391E-419E-B6F8-C89782ADF7A5}" type="presParOf" srcId="{C6371739-C21C-E742-812F-A5B345637C89}" destId="{E8B18C26-5CA2-2545-8A5C-DFED06C15C94}" srcOrd="4" destOrd="0" presId="urn:microsoft.com/office/officeart/2005/8/layout/chevron2"/>
    <dgm:cxn modelId="{E97F8EAC-3AA3-4E1D-ADAE-05B662D3FCF5}" type="presParOf" srcId="{E8B18C26-5CA2-2545-8A5C-DFED06C15C94}" destId="{510F1842-9AF3-2545-B545-E4F314A63974}" srcOrd="0" destOrd="0" presId="urn:microsoft.com/office/officeart/2005/8/layout/chevron2"/>
    <dgm:cxn modelId="{45F7A379-A0B0-4B63-BF2F-AF94F33DA277}" type="presParOf" srcId="{E8B18C26-5CA2-2545-8A5C-DFED06C15C94}" destId="{8DDEC009-2146-DD45-B685-BA0095A63F7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439775-275F-4BE3-9629-0B4E70C0A74A}" type="doc">
      <dgm:prSet loTypeId="urn:microsoft.com/office/officeart/2005/8/layout/pyramid1" loCatId="pyramid" qsTypeId="urn:microsoft.com/office/officeart/2005/8/quickstyle/simple4" qsCatId="simple" csTypeId="urn:microsoft.com/office/officeart/2005/8/colors/accent1_2" csCatId="accent1" phldr="1"/>
      <dgm:spPr/>
      <dgm:t>
        <a:bodyPr/>
        <a:lstStyle/>
        <a:p>
          <a:endParaRPr lang="en-US"/>
        </a:p>
      </dgm:t>
    </dgm:pt>
    <dgm:pt modelId="{53FA14E2-B3CA-4C03-BBF5-858F1F75A088}">
      <dgm:prSet phldrT="[Text]" custT="1"/>
      <dgm:spPr/>
      <dgm:t>
        <a:bodyPr/>
        <a:lstStyle/>
        <a:p>
          <a:pPr>
            <a:lnSpc>
              <a:spcPct val="100000"/>
            </a:lnSpc>
            <a:spcAft>
              <a:spcPts val="0"/>
            </a:spcAft>
          </a:pPr>
          <a:r>
            <a:rPr lang="en-US" sz="2000" b="1" dirty="0" smtClean="0">
              <a:solidFill>
                <a:schemeClr val="bg1"/>
              </a:solidFill>
            </a:rPr>
            <a:t>Transformational Knowledge</a:t>
          </a:r>
          <a:endParaRPr lang="en-US" sz="2000" b="1" dirty="0">
            <a:solidFill>
              <a:schemeClr val="bg1"/>
            </a:solidFill>
          </a:endParaRPr>
        </a:p>
      </dgm:t>
    </dgm:pt>
    <dgm:pt modelId="{74AF1473-F05D-4D17-B27C-CCB9B8E733F4}" type="parTrans" cxnId="{B841E32A-6C3E-45D6-A2BC-C53C1B4EE847}">
      <dgm:prSet/>
      <dgm:spPr/>
      <dgm:t>
        <a:bodyPr/>
        <a:lstStyle/>
        <a:p>
          <a:endParaRPr lang="en-US">
            <a:solidFill>
              <a:schemeClr val="bg1"/>
            </a:solidFill>
          </a:endParaRPr>
        </a:p>
      </dgm:t>
    </dgm:pt>
    <dgm:pt modelId="{A3A71BBF-8B91-46C0-8AFF-2D428EF6A798}" type="sibTrans" cxnId="{B841E32A-6C3E-45D6-A2BC-C53C1B4EE847}">
      <dgm:prSet/>
      <dgm:spPr/>
      <dgm:t>
        <a:bodyPr/>
        <a:lstStyle/>
        <a:p>
          <a:endParaRPr lang="en-US">
            <a:solidFill>
              <a:schemeClr val="bg1"/>
            </a:solidFill>
          </a:endParaRPr>
        </a:p>
      </dgm:t>
    </dgm:pt>
    <dgm:pt modelId="{433B132C-1844-4EDF-995F-915FB495342D}">
      <dgm:prSet phldrT="[Text]" custT="1"/>
      <dgm:spPr/>
      <dgm:t>
        <a:bodyPr/>
        <a:lstStyle/>
        <a:p>
          <a:pPr>
            <a:lnSpc>
              <a:spcPct val="100000"/>
            </a:lnSpc>
            <a:spcAft>
              <a:spcPts val="0"/>
            </a:spcAft>
          </a:pPr>
          <a:endParaRPr lang="en-US" sz="2000" b="1" dirty="0">
            <a:solidFill>
              <a:schemeClr val="bg1"/>
            </a:solidFill>
          </a:endParaRPr>
        </a:p>
      </dgm:t>
    </dgm:pt>
    <dgm:pt modelId="{E5A0081A-7DE1-4603-A74A-D7BEC7A706D6}" type="parTrans" cxnId="{030ECD40-5222-4B56-A315-B46C04DE1878}">
      <dgm:prSet/>
      <dgm:spPr/>
      <dgm:t>
        <a:bodyPr/>
        <a:lstStyle/>
        <a:p>
          <a:endParaRPr lang="en-US">
            <a:solidFill>
              <a:schemeClr val="bg1"/>
            </a:solidFill>
          </a:endParaRPr>
        </a:p>
      </dgm:t>
    </dgm:pt>
    <dgm:pt modelId="{5E6E59E6-0FAA-438C-AE3D-3246B1E93C71}" type="sibTrans" cxnId="{030ECD40-5222-4B56-A315-B46C04DE1878}">
      <dgm:prSet/>
      <dgm:spPr/>
      <dgm:t>
        <a:bodyPr/>
        <a:lstStyle/>
        <a:p>
          <a:endParaRPr lang="en-US">
            <a:solidFill>
              <a:schemeClr val="bg1"/>
            </a:solidFill>
          </a:endParaRPr>
        </a:p>
      </dgm:t>
    </dgm:pt>
    <dgm:pt modelId="{2F2D822C-DD28-4762-A70C-81811E8C62BF}">
      <dgm:prSet phldrT="[Text]" custT="1"/>
      <dgm:spPr/>
      <dgm:t>
        <a:bodyPr/>
        <a:lstStyle/>
        <a:p>
          <a:pPr>
            <a:lnSpc>
              <a:spcPct val="100000"/>
            </a:lnSpc>
            <a:spcAft>
              <a:spcPts val="0"/>
            </a:spcAft>
          </a:pPr>
          <a:endParaRPr lang="en-US" sz="1800" b="1" dirty="0">
            <a:solidFill>
              <a:schemeClr val="bg1"/>
            </a:solidFill>
          </a:endParaRPr>
        </a:p>
      </dgm:t>
    </dgm:pt>
    <dgm:pt modelId="{E41BB0E0-13BD-4570-996D-1F7635F9CEDA}" type="parTrans" cxnId="{60128CA6-6DAF-4B69-90A7-04B14E22D40C}">
      <dgm:prSet/>
      <dgm:spPr/>
      <dgm:t>
        <a:bodyPr/>
        <a:lstStyle/>
        <a:p>
          <a:endParaRPr lang="en-US">
            <a:solidFill>
              <a:schemeClr val="bg1"/>
            </a:solidFill>
          </a:endParaRPr>
        </a:p>
      </dgm:t>
    </dgm:pt>
    <dgm:pt modelId="{C18D830B-1E92-4592-97AF-7A8705213EC9}" type="sibTrans" cxnId="{60128CA6-6DAF-4B69-90A7-04B14E22D40C}">
      <dgm:prSet/>
      <dgm:spPr/>
      <dgm:t>
        <a:bodyPr/>
        <a:lstStyle/>
        <a:p>
          <a:endParaRPr lang="en-US">
            <a:solidFill>
              <a:schemeClr val="bg1"/>
            </a:solidFill>
          </a:endParaRPr>
        </a:p>
      </dgm:t>
    </dgm:pt>
    <dgm:pt modelId="{17548AB3-17C2-41AA-B1BD-20520631DB8A}">
      <dgm:prSet custT="1"/>
      <dgm:spPr/>
      <dgm:t>
        <a:bodyPr/>
        <a:lstStyle/>
        <a:p>
          <a:pPr>
            <a:lnSpc>
              <a:spcPct val="100000"/>
            </a:lnSpc>
            <a:spcAft>
              <a:spcPts val="0"/>
            </a:spcAft>
          </a:pPr>
          <a:r>
            <a:rPr lang="en-US" sz="2000" b="1" dirty="0" smtClean="0">
              <a:solidFill>
                <a:schemeClr val="bg1"/>
              </a:solidFill>
            </a:rPr>
            <a:t>Secure Federated Data Infrastructure</a:t>
          </a:r>
          <a:endParaRPr lang="en-US" sz="1800" b="1" dirty="0" smtClean="0">
            <a:solidFill>
              <a:schemeClr val="bg1"/>
            </a:solidFill>
          </a:endParaRPr>
        </a:p>
        <a:p>
          <a:pPr>
            <a:lnSpc>
              <a:spcPct val="100000"/>
            </a:lnSpc>
            <a:spcAft>
              <a:spcPts val="0"/>
            </a:spcAft>
          </a:pPr>
          <a:r>
            <a:rPr lang="en-US" sz="1800" dirty="0" smtClean="0">
              <a:solidFill>
                <a:schemeClr val="bg1"/>
              </a:solidFill>
            </a:rPr>
            <a:t>Federated administrative data, Linkable survey microdata</a:t>
          </a:r>
        </a:p>
        <a:p>
          <a:pPr>
            <a:lnSpc>
              <a:spcPct val="100000"/>
            </a:lnSpc>
            <a:spcAft>
              <a:spcPts val="0"/>
            </a:spcAft>
          </a:pPr>
          <a:r>
            <a:rPr lang="en-US" sz="1800" dirty="0" smtClean="0">
              <a:solidFill>
                <a:schemeClr val="bg1"/>
              </a:solidFill>
            </a:rPr>
            <a:t>Other (Blog, Private company data, etc.)</a:t>
          </a:r>
          <a:endParaRPr lang="en-US" sz="2400" b="1" dirty="0" smtClean="0">
            <a:solidFill>
              <a:schemeClr val="bg1"/>
            </a:solidFill>
          </a:endParaRPr>
        </a:p>
      </dgm:t>
    </dgm:pt>
    <dgm:pt modelId="{35E24465-A318-448D-B83E-85F7C8565519}" type="parTrans" cxnId="{4BBDBC3E-49C4-4656-9411-C26E29543C52}">
      <dgm:prSet/>
      <dgm:spPr/>
      <dgm:t>
        <a:bodyPr/>
        <a:lstStyle/>
        <a:p>
          <a:endParaRPr lang="en-US"/>
        </a:p>
      </dgm:t>
    </dgm:pt>
    <dgm:pt modelId="{C3115864-B8D7-42A2-B34E-CC80D207B81B}" type="sibTrans" cxnId="{4BBDBC3E-49C4-4656-9411-C26E29543C52}">
      <dgm:prSet/>
      <dgm:spPr/>
      <dgm:t>
        <a:bodyPr/>
        <a:lstStyle/>
        <a:p>
          <a:endParaRPr lang="en-US"/>
        </a:p>
      </dgm:t>
    </dgm:pt>
    <dgm:pt modelId="{52FA539E-59BC-4851-A62B-AB8A3481491D}" type="pres">
      <dgm:prSet presAssocID="{BD439775-275F-4BE3-9629-0B4E70C0A74A}" presName="Name0" presStyleCnt="0">
        <dgm:presLayoutVars>
          <dgm:dir/>
          <dgm:animLvl val="lvl"/>
          <dgm:resizeHandles val="exact"/>
        </dgm:presLayoutVars>
      </dgm:prSet>
      <dgm:spPr/>
      <dgm:t>
        <a:bodyPr/>
        <a:lstStyle/>
        <a:p>
          <a:endParaRPr lang="en-US"/>
        </a:p>
      </dgm:t>
    </dgm:pt>
    <dgm:pt modelId="{9B8A7FAF-612E-4B0F-A1B2-48FBBB791BDF}" type="pres">
      <dgm:prSet presAssocID="{53FA14E2-B3CA-4C03-BBF5-858F1F75A088}" presName="Name8" presStyleCnt="0"/>
      <dgm:spPr/>
    </dgm:pt>
    <dgm:pt modelId="{F2A078F6-AA2E-4B98-BE49-783EE264FF77}" type="pres">
      <dgm:prSet presAssocID="{53FA14E2-B3CA-4C03-BBF5-858F1F75A088}" presName="level" presStyleLbl="node1" presStyleIdx="0" presStyleCnt="4">
        <dgm:presLayoutVars>
          <dgm:chMax val="1"/>
          <dgm:bulletEnabled val="1"/>
        </dgm:presLayoutVars>
      </dgm:prSet>
      <dgm:spPr/>
      <dgm:t>
        <a:bodyPr/>
        <a:lstStyle/>
        <a:p>
          <a:endParaRPr lang="en-US"/>
        </a:p>
      </dgm:t>
    </dgm:pt>
    <dgm:pt modelId="{BB769CF0-2143-4EE5-81A0-4AA8C7D2B548}" type="pres">
      <dgm:prSet presAssocID="{53FA14E2-B3CA-4C03-BBF5-858F1F75A088}" presName="levelTx" presStyleLbl="revTx" presStyleIdx="0" presStyleCnt="0">
        <dgm:presLayoutVars>
          <dgm:chMax val="1"/>
          <dgm:bulletEnabled val="1"/>
        </dgm:presLayoutVars>
      </dgm:prSet>
      <dgm:spPr/>
      <dgm:t>
        <a:bodyPr/>
        <a:lstStyle/>
        <a:p>
          <a:endParaRPr lang="en-US"/>
        </a:p>
      </dgm:t>
    </dgm:pt>
    <dgm:pt modelId="{F5FDF3C7-186B-4665-8719-A45A9B3D7C0B}" type="pres">
      <dgm:prSet presAssocID="{433B132C-1844-4EDF-995F-915FB495342D}" presName="Name8" presStyleCnt="0"/>
      <dgm:spPr/>
    </dgm:pt>
    <dgm:pt modelId="{8A02BC04-9BDF-4C96-8859-21026E081200}" type="pres">
      <dgm:prSet presAssocID="{433B132C-1844-4EDF-995F-915FB495342D}" presName="level" presStyleLbl="node1" presStyleIdx="1" presStyleCnt="4">
        <dgm:presLayoutVars>
          <dgm:chMax val="1"/>
          <dgm:bulletEnabled val="1"/>
        </dgm:presLayoutVars>
      </dgm:prSet>
      <dgm:spPr/>
      <dgm:t>
        <a:bodyPr/>
        <a:lstStyle/>
        <a:p>
          <a:endParaRPr lang="en-US"/>
        </a:p>
      </dgm:t>
    </dgm:pt>
    <dgm:pt modelId="{AA8F3AF8-EACE-4424-A796-D56C011B668B}" type="pres">
      <dgm:prSet presAssocID="{433B132C-1844-4EDF-995F-915FB495342D}" presName="levelTx" presStyleLbl="revTx" presStyleIdx="0" presStyleCnt="0">
        <dgm:presLayoutVars>
          <dgm:chMax val="1"/>
          <dgm:bulletEnabled val="1"/>
        </dgm:presLayoutVars>
      </dgm:prSet>
      <dgm:spPr/>
      <dgm:t>
        <a:bodyPr/>
        <a:lstStyle/>
        <a:p>
          <a:endParaRPr lang="en-US"/>
        </a:p>
      </dgm:t>
    </dgm:pt>
    <dgm:pt modelId="{86110CB5-8822-4B37-9B6C-661F5A346142}" type="pres">
      <dgm:prSet presAssocID="{2F2D822C-DD28-4762-A70C-81811E8C62BF}" presName="Name8" presStyleCnt="0"/>
      <dgm:spPr/>
    </dgm:pt>
    <dgm:pt modelId="{BBAD072D-F60F-46AA-B71D-A838396888E1}" type="pres">
      <dgm:prSet presAssocID="{2F2D822C-DD28-4762-A70C-81811E8C62BF}" presName="level" presStyleLbl="node1" presStyleIdx="2" presStyleCnt="4">
        <dgm:presLayoutVars>
          <dgm:chMax val="1"/>
          <dgm:bulletEnabled val="1"/>
        </dgm:presLayoutVars>
      </dgm:prSet>
      <dgm:spPr/>
      <dgm:t>
        <a:bodyPr/>
        <a:lstStyle/>
        <a:p>
          <a:endParaRPr lang="en-US"/>
        </a:p>
      </dgm:t>
    </dgm:pt>
    <dgm:pt modelId="{5B860DA5-77FC-498D-AE0C-E5B28CFA94FE}" type="pres">
      <dgm:prSet presAssocID="{2F2D822C-DD28-4762-A70C-81811E8C62BF}" presName="levelTx" presStyleLbl="revTx" presStyleIdx="0" presStyleCnt="0">
        <dgm:presLayoutVars>
          <dgm:chMax val="1"/>
          <dgm:bulletEnabled val="1"/>
        </dgm:presLayoutVars>
      </dgm:prSet>
      <dgm:spPr/>
      <dgm:t>
        <a:bodyPr/>
        <a:lstStyle/>
        <a:p>
          <a:endParaRPr lang="en-US"/>
        </a:p>
      </dgm:t>
    </dgm:pt>
    <dgm:pt modelId="{CE4A5049-F0C1-4932-B87D-CA49425B1F81}" type="pres">
      <dgm:prSet presAssocID="{17548AB3-17C2-41AA-B1BD-20520631DB8A}" presName="Name8" presStyleCnt="0"/>
      <dgm:spPr/>
    </dgm:pt>
    <dgm:pt modelId="{305F8995-405C-4009-A6EE-5E8A00879654}" type="pres">
      <dgm:prSet presAssocID="{17548AB3-17C2-41AA-B1BD-20520631DB8A}" presName="level" presStyleLbl="node1" presStyleIdx="3" presStyleCnt="4">
        <dgm:presLayoutVars>
          <dgm:chMax val="1"/>
          <dgm:bulletEnabled val="1"/>
        </dgm:presLayoutVars>
      </dgm:prSet>
      <dgm:spPr/>
      <dgm:t>
        <a:bodyPr/>
        <a:lstStyle/>
        <a:p>
          <a:endParaRPr lang="en-US"/>
        </a:p>
      </dgm:t>
    </dgm:pt>
    <dgm:pt modelId="{30B358F0-0347-44FF-BC95-97D98F6603B2}" type="pres">
      <dgm:prSet presAssocID="{17548AB3-17C2-41AA-B1BD-20520631DB8A}" presName="levelTx" presStyleLbl="revTx" presStyleIdx="0" presStyleCnt="0">
        <dgm:presLayoutVars>
          <dgm:chMax val="1"/>
          <dgm:bulletEnabled val="1"/>
        </dgm:presLayoutVars>
      </dgm:prSet>
      <dgm:spPr/>
      <dgm:t>
        <a:bodyPr/>
        <a:lstStyle/>
        <a:p>
          <a:endParaRPr lang="en-US"/>
        </a:p>
      </dgm:t>
    </dgm:pt>
  </dgm:ptLst>
  <dgm:cxnLst>
    <dgm:cxn modelId="{DAA36862-BFD2-4EA8-A8AE-4E68B02399A3}" type="presOf" srcId="{17548AB3-17C2-41AA-B1BD-20520631DB8A}" destId="{30B358F0-0347-44FF-BC95-97D98F6603B2}" srcOrd="1" destOrd="0" presId="urn:microsoft.com/office/officeart/2005/8/layout/pyramid1"/>
    <dgm:cxn modelId="{60128CA6-6DAF-4B69-90A7-04B14E22D40C}" srcId="{BD439775-275F-4BE3-9629-0B4E70C0A74A}" destId="{2F2D822C-DD28-4762-A70C-81811E8C62BF}" srcOrd="2" destOrd="0" parTransId="{E41BB0E0-13BD-4570-996D-1F7635F9CEDA}" sibTransId="{C18D830B-1E92-4592-97AF-7A8705213EC9}"/>
    <dgm:cxn modelId="{F5A77A51-08D1-4E0F-84F7-8C760A4EA89E}" type="presOf" srcId="{BD439775-275F-4BE3-9629-0B4E70C0A74A}" destId="{52FA539E-59BC-4851-A62B-AB8A3481491D}" srcOrd="0" destOrd="0" presId="urn:microsoft.com/office/officeart/2005/8/layout/pyramid1"/>
    <dgm:cxn modelId="{B841E32A-6C3E-45D6-A2BC-C53C1B4EE847}" srcId="{BD439775-275F-4BE3-9629-0B4E70C0A74A}" destId="{53FA14E2-B3CA-4C03-BBF5-858F1F75A088}" srcOrd="0" destOrd="0" parTransId="{74AF1473-F05D-4D17-B27C-CCB9B8E733F4}" sibTransId="{A3A71BBF-8B91-46C0-8AFF-2D428EF6A798}"/>
    <dgm:cxn modelId="{4BBDBC3E-49C4-4656-9411-C26E29543C52}" srcId="{BD439775-275F-4BE3-9629-0B4E70C0A74A}" destId="{17548AB3-17C2-41AA-B1BD-20520631DB8A}" srcOrd="3" destOrd="0" parTransId="{35E24465-A318-448D-B83E-85F7C8565519}" sibTransId="{C3115864-B8D7-42A2-B34E-CC80D207B81B}"/>
    <dgm:cxn modelId="{BEFE0C23-EAA0-4684-A6B3-948FC00AD830}" type="presOf" srcId="{433B132C-1844-4EDF-995F-915FB495342D}" destId="{AA8F3AF8-EACE-4424-A796-D56C011B668B}" srcOrd="1" destOrd="0" presId="urn:microsoft.com/office/officeart/2005/8/layout/pyramid1"/>
    <dgm:cxn modelId="{E5998734-7732-4B0E-9EC8-3F215278633A}" type="presOf" srcId="{433B132C-1844-4EDF-995F-915FB495342D}" destId="{8A02BC04-9BDF-4C96-8859-21026E081200}" srcOrd="0" destOrd="0" presId="urn:microsoft.com/office/officeart/2005/8/layout/pyramid1"/>
    <dgm:cxn modelId="{6F47BD16-DC4A-461C-978B-0DAE7D881309}" type="presOf" srcId="{53FA14E2-B3CA-4C03-BBF5-858F1F75A088}" destId="{BB769CF0-2143-4EE5-81A0-4AA8C7D2B548}" srcOrd="1" destOrd="0" presId="urn:microsoft.com/office/officeart/2005/8/layout/pyramid1"/>
    <dgm:cxn modelId="{030ECD40-5222-4B56-A315-B46C04DE1878}" srcId="{BD439775-275F-4BE3-9629-0B4E70C0A74A}" destId="{433B132C-1844-4EDF-995F-915FB495342D}" srcOrd="1" destOrd="0" parTransId="{E5A0081A-7DE1-4603-A74A-D7BEC7A706D6}" sibTransId="{5E6E59E6-0FAA-438C-AE3D-3246B1E93C71}"/>
    <dgm:cxn modelId="{18B60BCC-8793-491C-B1F6-CDE5A7653721}" type="presOf" srcId="{2F2D822C-DD28-4762-A70C-81811E8C62BF}" destId="{BBAD072D-F60F-46AA-B71D-A838396888E1}" srcOrd="0" destOrd="0" presId="urn:microsoft.com/office/officeart/2005/8/layout/pyramid1"/>
    <dgm:cxn modelId="{BC74AC26-97BB-4BF0-8297-C9526B332540}" type="presOf" srcId="{53FA14E2-B3CA-4C03-BBF5-858F1F75A088}" destId="{F2A078F6-AA2E-4B98-BE49-783EE264FF77}" srcOrd="0" destOrd="0" presId="urn:microsoft.com/office/officeart/2005/8/layout/pyramid1"/>
    <dgm:cxn modelId="{DA461A01-AA63-4431-8042-4A29D45A94BA}" type="presOf" srcId="{2F2D822C-DD28-4762-A70C-81811E8C62BF}" destId="{5B860DA5-77FC-498D-AE0C-E5B28CFA94FE}" srcOrd="1" destOrd="0" presId="urn:microsoft.com/office/officeart/2005/8/layout/pyramid1"/>
    <dgm:cxn modelId="{7793EE11-A2C2-42B9-AA02-594A4ED8E863}" type="presOf" srcId="{17548AB3-17C2-41AA-B1BD-20520631DB8A}" destId="{305F8995-405C-4009-A6EE-5E8A00879654}" srcOrd="0" destOrd="0" presId="urn:microsoft.com/office/officeart/2005/8/layout/pyramid1"/>
    <dgm:cxn modelId="{9B035994-4FA0-4469-9C0E-E2CA2121ECF7}" type="presParOf" srcId="{52FA539E-59BC-4851-A62B-AB8A3481491D}" destId="{9B8A7FAF-612E-4B0F-A1B2-48FBBB791BDF}" srcOrd="0" destOrd="0" presId="urn:microsoft.com/office/officeart/2005/8/layout/pyramid1"/>
    <dgm:cxn modelId="{9FA03F21-8EA9-4065-ABE7-6497A1BD8E38}" type="presParOf" srcId="{9B8A7FAF-612E-4B0F-A1B2-48FBBB791BDF}" destId="{F2A078F6-AA2E-4B98-BE49-783EE264FF77}" srcOrd="0" destOrd="0" presId="urn:microsoft.com/office/officeart/2005/8/layout/pyramid1"/>
    <dgm:cxn modelId="{39CB0475-9A97-44B6-9544-848B48D0A66C}" type="presParOf" srcId="{9B8A7FAF-612E-4B0F-A1B2-48FBBB791BDF}" destId="{BB769CF0-2143-4EE5-81A0-4AA8C7D2B548}" srcOrd="1" destOrd="0" presId="urn:microsoft.com/office/officeart/2005/8/layout/pyramid1"/>
    <dgm:cxn modelId="{F41A4B2C-6389-46A5-AE9B-5BA7C192EA15}" type="presParOf" srcId="{52FA539E-59BC-4851-A62B-AB8A3481491D}" destId="{F5FDF3C7-186B-4665-8719-A45A9B3D7C0B}" srcOrd="1" destOrd="0" presId="urn:microsoft.com/office/officeart/2005/8/layout/pyramid1"/>
    <dgm:cxn modelId="{8C853497-0DF0-429B-BC38-5C64F0F8B058}" type="presParOf" srcId="{F5FDF3C7-186B-4665-8719-A45A9B3D7C0B}" destId="{8A02BC04-9BDF-4C96-8859-21026E081200}" srcOrd="0" destOrd="0" presId="urn:microsoft.com/office/officeart/2005/8/layout/pyramid1"/>
    <dgm:cxn modelId="{BEE2F856-B410-457E-A3B6-055DA373E28C}" type="presParOf" srcId="{F5FDF3C7-186B-4665-8719-A45A9B3D7C0B}" destId="{AA8F3AF8-EACE-4424-A796-D56C011B668B}" srcOrd="1" destOrd="0" presId="urn:microsoft.com/office/officeart/2005/8/layout/pyramid1"/>
    <dgm:cxn modelId="{65A6655C-6E9E-446B-9F0C-198F6C9D2385}" type="presParOf" srcId="{52FA539E-59BC-4851-A62B-AB8A3481491D}" destId="{86110CB5-8822-4B37-9B6C-661F5A346142}" srcOrd="2" destOrd="0" presId="urn:microsoft.com/office/officeart/2005/8/layout/pyramid1"/>
    <dgm:cxn modelId="{DA978BA4-2200-425E-9936-6CE5F9FC546D}" type="presParOf" srcId="{86110CB5-8822-4B37-9B6C-661F5A346142}" destId="{BBAD072D-F60F-46AA-B71D-A838396888E1}" srcOrd="0" destOrd="0" presId="urn:microsoft.com/office/officeart/2005/8/layout/pyramid1"/>
    <dgm:cxn modelId="{E4A68A32-6FE1-4BE3-BE12-9916307C4B02}" type="presParOf" srcId="{86110CB5-8822-4B37-9B6C-661F5A346142}" destId="{5B860DA5-77FC-498D-AE0C-E5B28CFA94FE}" srcOrd="1" destOrd="0" presId="urn:microsoft.com/office/officeart/2005/8/layout/pyramid1"/>
    <dgm:cxn modelId="{D7F13849-AC16-41B0-892B-58FB819BBC10}" type="presParOf" srcId="{52FA539E-59BC-4851-A62B-AB8A3481491D}" destId="{CE4A5049-F0C1-4932-B87D-CA49425B1F81}" srcOrd="3" destOrd="0" presId="urn:microsoft.com/office/officeart/2005/8/layout/pyramid1"/>
    <dgm:cxn modelId="{52AFDB8B-1560-43BD-A985-55EDF79821DA}" type="presParOf" srcId="{CE4A5049-F0C1-4932-B87D-CA49425B1F81}" destId="{305F8995-405C-4009-A6EE-5E8A00879654}" srcOrd="0" destOrd="0" presId="urn:microsoft.com/office/officeart/2005/8/layout/pyramid1"/>
    <dgm:cxn modelId="{2E62130B-B15D-41D6-866F-B4198AFF6B62}" type="presParOf" srcId="{CE4A5049-F0C1-4932-B87D-CA49425B1F81}" destId="{30B358F0-0347-44FF-BC95-97D98F6603B2}"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DCDC1C-B39F-41F5-B709-610C3DCFCA82}"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2AF5C408-0815-4DED-B042-85DE048D101A}">
      <dgm:prSet phldrT="[Text]" custT="1"/>
      <dgm:spPr>
        <a:solidFill>
          <a:schemeClr val="bg1"/>
        </a:solidFill>
        <a:ln w="57150">
          <a:solidFill>
            <a:schemeClr val="bg1"/>
          </a:solidFill>
        </a:ln>
      </dgm:spPr>
      <dgm:t>
        <a:bodyPr/>
        <a:lstStyle/>
        <a:p>
          <a:r>
            <a:rPr lang="en-US" sz="2400" b="1" dirty="0" smtClean="0"/>
            <a:t>Population Informatics</a:t>
          </a:r>
          <a:endParaRPr lang="en-US" sz="2400" b="1" dirty="0"/>
        </a:p>
      </dgm:t>
    </dgm:pt>
    <dgm:pt modelId="{873A0981-845D-4FEA-B397-A53B22B28B1A}" type="parTrans" cxnId="{6C96B5E7-D4B0-41C1-9DEE-185DF28AEDFB}">
      <dgm:prSet/>
      <dgm:spPr/>
      <dgm:t>
        <a:bodyPr/>
        <a:lstStyle/>
        <a:p>
          <a:endParaRPr lang="en-US"/>
        </a:p>
      </dgm:t>
    </dgm:pt>
    <dgm:pt modelId="{56B64E53-2572-4AB8-9847-0BDE521F1842}" type="sibTrans" cxnId="{6C96B5E7-D4B0-41C1-9DEE-185DF28AEDFB}">
      <dgm:prSet/>
      <dgm:spPr/>
      <dgm:t>
        <a:bodyPr/>
        <a:lstStyle/>
        <a:p>
          <a:endParaRPr lang="en-US"/>
        </a:p>
      </dgm:t>
    </dgm:pt>
    <dgm:pt modelId="{2AB4EA61-490F-4801-8EF1-5EF6E4BCEAB5}">
      <dgm:prSet phldrT="[Text]" custT="1"/>
      <dgm:spPr>
        <a:ln w="57150">
          <a:solidFill>
            <a:schemeClr val="bg1"/>
          </a:solidFill>
        </a:ln>
      </dgm:spPr>
      <dgm:t>
        <a:bodyPr/>
        <a:lstStyle/>
        <a:p>
          <a:pPr>
            <a:spcAft>
              <a:spcPts val="600"/>
            </a:spcAft>
          </a:pPr>
          <a:r>
            <a:rPr lang="en-US" sz="2400" b="1" dirty="0" smtClean="0"/>
            <a:t>Public Health Informatics</a:t>
          </a:r>
        </a:p>
        <a:p>
          <a:pPr>
            <a:spcAft>
              <a:spcPts val="600"/>
            </a:spcAft>
          </a:pPr>
          <a:r>
            <a:rPr lang="en-US" sz="2000" b="0" dirty="0" smtClean="0"/>
            <a:t>(Population </a:t>
          </a:r>
        </a:p>
        <a:p>
          <a:pPr>
            <a:spcAft>
              <a:spcPts val="600"/>
            </a:spcAft>
          </a:pPr>
          <a:r>
            <a:rPr lang="en-US" sz="2000" b="0" dirty="0" smtClean="0"/>
            <a:t>Health Informatics)</a:t>
          </a:r>
        </a:p>
        <a:p>
          <a:pPr>
            <a:spcAft>
              <a:spcPct val="35000"/>
            </a:spcAft>
          </a:pPr>
          <a:r>
            <a:rPr lang="en-US" sz="2000" u="none" dirty="0" smtClean="0"/>
            <a:t>concerned with groups rather than individuals</a:t>
          </a:r>
          <a:endParaRPr lang="en-US" sz="2000" b="1" u="none" dirty="0"/>
        </a:p>
      </dgm:t>
    </dgm:pt>
    <dgm:pt modelId="{C9241851-B1CC-4D20-9E24-F0C41B6CE982}" type="parTrans" cxnId="{DC7F3276-7A2E-4C9C-BDAE-A1428070932C}">
      <dgm:prSet/>
      <dgm:spPr/>
      <dgm:t>
        <a:bodyPr/>
        <a:lstStyle/>
        <a:p>
          <a:endParaRPr lang="en-US"/>
        </a:p>
      </dgm:t>
    </dgm:pt>
    <dgm:pt modelId="{5119ECBC-0EE6-4CF7-959F-CDD32BEDE1A9}" type="sibTrans" cxnId="{DC7F3276-7A2E-4C9C-BDAE-A1428070932C}">
      <dgm:prSet/>
      <dgm:spPr/>
      <dgm:t>
        <a:bodyPr/>
        <a:lstStyle/>
        <a:p>
          <a:endParaRPr lang="en-US"/>
        </a:p>
      </dgm:t>
    </dgm:pt>
    <dgm:pt modelId="{F81C3D85-6647-4C8E-8EBE-F93A885842EA}" type="pres">
      <dgm:prSet presAssocID="{68DCDC1C-B39F-41F5-B709-610C3DCFCA82}" presName="Name0" presStyleCnt="0">
        <dgm:presLayoutVars>
          <dgm:chMax val="7"/>
          <dgm:resizeHandles val="exact"/>
        </dgm:presLayoutVars>
      </dgm:prSet>
      <dgm:spPr/>
      <dgm:t>
        <a:bodyPr/>
        <a:lstStyle/>
        <a:p>
          <a:endParaRPr lang="en-US"/>
        </a:p>
      </dgm:t>
    </dgm:pt>
    <dgm:pt modelId="{CA92C66B-05BC-4A41-A2D3-0DE0F2AD27C0}" type="pres">
      <dgm:prSet presAssocID="{68DCDC1C-B39F-41F5-B709-610C3DCFCA82}" presName="comp1" presStyleCnt="0"/>
      <dgm:spPr/>
    </dgm:pt>
    <dgm:pt modelId="{3247DA6E-E05C-4EF9-883E-C2E1CBA8743C}" type="pres">
      <dgm:prSet presAssocID="{68DCDC1C-B39F-41F5-B709-610C3DCFCA82}" presName="circle1" presStyleLbl="node1" presStyleIdx="0" presStyleCnt="2" custScaleX="131745" custLinFactNeighborX="30953" custLinFactNeighborY="-1587"/>
      <dgm:spPr/>
      <dgm:t>
        <a:bodyPr/>
        <a:lstStyle/>
        <a:p>
          <a:endParaRPr lang="en-US"/>
        </a:p>
      </dgm:t>
    </dgm:pt>
    <dgm:pt modelId="{8A51E01A-0262-4DA6-B423-E5700FEBAA20}" type="pres">
      <dgm:prSet presAssocID="{68DCDC1C-B39F-41F5-B709-610C3DCFCA82}" presName="c1text" presStyleLbl="node1" presStyleIdx="0" presStyleCnt="2">
        <dgm:presLayoutVars>
          <dgm:bulletEnabled val="1"/>
        </dgm:presLayoutVars>
      </dgm:prSet>
      <dgm:spPr/>
      <dgm:t>
        <a:bodyPr/>
        <a:lstStyle/>
        <a:p>
          <a:endParaRPr lang="en-US"/>
        </a:p>
      </dgm:t>
    </dgm:pt>
    <dgm:pt modelId="{5FD8F923-88A3-4FF5-A297-355613A3A4ED}" type="pres">
      <dgm:prSet presAssocID="{68DCDC1C-B39F-41F5-B709-610C3DCFCA82}" presName="comp2" presStyleCnt="0"/>
      <dgm:spPr/>
    </dgm:pt>
    <dgm:pt modelId="{0BF0294C-C323-4B98-A403-ECBD7867AAF7}" type="pres">
      <dgm:prSet presAssocID="{68DCDC1C-B39F-41F5-B709-610C3DCFCA82}" presName="circle2" presStyleLbl="node1" presStyleIdx="1" presStyleCnt="2" custScaleX="93122" custScaleY="72669" custLinFactNeighborX="37220" custLinFactNeighborY="-14104"/>
      <dgm:spPr/>
      <dgm:t>
        <a:bodyPr/>
        <a:lstStyle/>
        <a:p>
          <a:endParaRPr lang="en-US"/>
        </a:p>
      </dgm:t>
    </dgm:pt>
    <dgm:pt modelId="{8A1F784E-0663-43BC-8E16-00DAC581CCA0}" type="pres">
      <dgm:prSet presAssocID="{68DCDC1C-B39F-41F5-B709-610C3DCFCA82}" presName="c2text" presStyleLbl="node1" presStyleIdx="1" presStyleCnt="2">
        <dgm:presLayoutVars>
          <dgm:bulletEnabled val="1"/>
        </dgm:presLayoutVars>
      </dgm:prSet>
      <dgm:spPr/>
      <dgm:t>
        <a:bodyPr/>
        <a:lstStyle/>
        <a:p>
          <a:endParaRPr lang="en-US"/>
        </a:p>
      </dgm:t>
    </dgm:pt>
  </dgm:ptLst>
  <dgm:cxnLst>
    <dgm:cxn modelId="{7FCFD2B4-C90A-4BFA-B2E4-A1BC730EE084}" type="presOf" srcId="{68DCDC1C-B39F-41F5-B709-610C3DCFCA82}" destId="{F81C3D85-6647-4C8E-8EBE-F93A885842EA}" srcOrd="0" destOrd="0" presId="urn:microsoft.com/office/officeart/2005/8/layout/venn2"/>
    <dgm:cxn modelId="{6C11A8C8-A92E-4BE4-A656-8758301BFDC1}" type="presOf" srcId="{2AB4EA61-490F-4801-8EF1-5EF6E4BCEAB5}" destId="{0BF0294C-C323-4B98-A403-ECBD7867AAF7}" srcOrd="0" destOrd="0" presId="urn:microsoft.com/office/officeart/2005/8/layout/venn2"/>
    <dgm:cxn modelId="{B384C004-CA67-41BC-801B-6BC29F8D9C7D}" type="presOf" srcId="{2AF5C408-0815-4DED-B042-85DE048D101A}" destId="{8A51E01A-0262-4DA6-B423-E5700FEBAA20}" srcOrd="1" destOrd="0" presId="urn:microsoft.com/office/officeart/2005/8/layout/venn2"/>
    <dgm:cxn modelId="{6C96B5E7-D4B0-41C1-9DEE-185DF28AEDFB}" srcId="{68DCDC1C-B39F-41F5-B709-610C3DCFCA82}" destId="{2AF5C408-0815-4DED-B042-85DE048D101A}" srcOrd="0" destOrd="0" parTransId="{873A0981-845D-4FEA-B397-A53B22B28B1A}" sibTransId="{56B64E53-2572-4AB8-9847-0BDE521F1842}"/>
    <dgm:cxn modelId="{5BB72F23-09A8-4ADB-9886-6770A6FC0390}" type="presOf" srcId="{2AF5C408-0815-4DED-B042-85DE048D101A}" destId="{3247DA6E-E05C-4EF9-883E-C2E1CBA8743C}" srcOrd="0" destOrd="0" presId="urn:microsoft.com/office/officeart/2005/8/layout/venn2"/>
    <dgm:cxn modelId="{DC7F3276-7A2E-4C9C-BDAE-A1428070932C}" srcId="{68DCDC1C-B39F-41F5-B709-610C3DCFCA82}" destId="{2AB4EA61-490F-4801-8EF1-5EF6E4BCEAB5}" srcOrd="1" destOrd="0" parTransId="{C9241851-B1CC-4D20-9E24-F0C41B6CE982}" sibTransId="{5119ECBC-0EE6-4CF7-959F-CDD32BEDE1A9}"/>
    <dgm:cxn modelId="{AC555AD8-FF12-4E5A-85A9-9754358742C6}" type="presOf" srcId="{2AB4EA61-490F-4801-8EF1-5EF6E4BCEAB5}" destId="{8A1F784E-0663-43BC-8E16-00DAC581CCA0}" srcOrd="1" destOrd="0" presId="urn:microsoft.com/office/officeart/2005/8/layout/venn2"/>
    <dgm:cxn modelId="{ED8BF844-FF07-49A6-BC45-73B59DC4EAB7}" type="presParOf" srcId="{F81C3D85-6647-4C8E-8EBE-F93A885842EA}" destId="{CA92C66B-05BC-4A41-A2D3-0DE0F2AD27C0}" srcOrd="0" destOrd="0" presId="urn:microsoft.com/office/officeart/2005/8/layout/venn2"/>
    <dgm:cxn modelId="{D7B53A89-09E5-4163-9220-479F65497808}" type="presParOf" srcId="{CA92C66B-05BC-4A41-A2D3-0DE0F2AD27C0}" destId="{3247DA6E-E05C-4EF9-883E-C2E1CBA8743C}" srcOrd="0" destOrd="0" presId="urn:microsoft.com/office/officeart/2005/8/layout/venn2"/>
    <dgm:cxn modelId="{EBC41A10-8512-488E-A51C-4F6730E8FF40}" type="presParOf" srcId="{CA92C66B-05BC-4A41-A2D3-0DE0F2AD27C0}" destId="{8A51E01A-0262-4DA6-B423-E5700FEBAA20}" srcOrd="1" destOrd="0" presId="urn:microsoft.com/office/officeart/2005/8/layout/venn2"/>
    <dgm:cxn modelId="{E976055A-759A-4291-862F-30D5C6DB7247}" type="presParOf" srcId="{F81C3D85-6647-4C8E-8EBE-F93A885842EA}" destId="{5FD8F923-88A3-4FF5-A297-355613A3A4ED}" srcOrd="1" destOrd="0" presId="urn:microsoft.com/office/officeart/2005/8/layout/venn2"/>
    <dgm:cxn modelId="{E9C64230-C8F2-4BC8-9D02-8C546850AB82}" type="presParOf" srcId="{5FD8F923-88A3-4FF5-A297-355613A3A4ED}" destId="{0BF0294C-C323-4B98-A403-ECBD7867AAF7}" srcOrd="0" destOrd="0" presId="urn:microsoft.com/office/officeart/2005/8/layout/venn2"/>
    <dgm:cxn modelId="{1031E76D-4296-4E84-AD30-618BD7AEB1CF}" type="presParOf" srcId="{5FD8F923-88A3-4FF5-A297-355613A3A4ED}" destId="{8A1F784E-0663-43BC-8E16-00DAC581CCA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DCDC1C-B39F-41F5-B709-610C3DCFCA82}"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2AF5C408-0815-4DED-B042-85DE048D101A}">
      <dgm:prSet phldrT="[Text]" custT="1"/>
      <dgm:spPr>
        <a:ln w="57150">
          <a:solidFill>
            <a:schemeClr val="accent1">
              <a:lumMod val="50000"/>
            </a:schemeClr>
          </a:solidFill>
        </a:ln>
      </dgm:spPr>
      <dgm:t>
        <a:bodyPr/>
        <a:lstStyle/>
        <a:p>
          <a:r>
            <a:rPr lang="en-US" sz="2400" b="1" dirty="0" smtClean="0"/>
            <a:t>Population Informatics</a:t>
          </a:r>
          <a:endParaRPr lang="en-US" sz="2400" b="1" dirty="0"/>
        </a:p>
      </dgm:t>
    </dgm:pt>
    <dgm:pt modelId="{873A0981-845D-4FEA-B397-A53B22B28B1A}" type="parTrans" cxnId="{6C96B5E7-D4B0-41C1-9DEE-185DF28AEDFB}">
      <dgm:prSet/>
      <dgm:spPr/>
      <dgm:t>
        <a:bodyPr/>
        <a:lstStyle/>
        <a:p>
          <a:endParaRPr lang="en-US"/>
        </a:p>
      </dgm:t>
    </dgm:pt>
    <dgm:pt modelId="{56B64E53-2572-4AB8-9847-0BDE521F1842}" type="sibTrans" cxnId="{6C96B5E7-D4B0-41C1-9DEE-185DF28AEDFB}">
      <dgm:prSet/>
      <dgm:spPr/>
      <dgm:t>
        <a:bodyPr/>
        <a:lstStyle/>
        <a:p>
          <a:endParaRPr lang="en-US"/>
        </a:p>
      </dgm:t>
    </dgm:pt>
    <dgm:pt modelId="{2AB4EA61-490F-4801-8EF1-5EF6E4BCEAB5}">
      <dgm:prSet phldrT="[Text]" custT="1"/>
      <dgm:spPr>
        <a:ln w="57150">
          <a:solidFill>
            <a:schemeClr val="bg1"/>
          </a:solidFill>
        </a:ln>
      </dgm:spPr>
      <dgm:t>
        <a:bodyPr/>
        <a:lstStyle/>
        <a:p>
          <a:pPr>
            <a:spcAft>
              <a:spcPts val="600"/>
            </a:spcAft>
          </a:pPr>
          <a:r>
            <a:rPr lang="en-US" sz="2400" b="1" dirty="0" smtClean="0"/>
            <a:t>Public Health Informatics</a:t>
          </a:r>
        </a:p>
        <a:p>
          <a:pPr>
            <a:spcAft>
              <a:spcPts val="600"/>
            </a:spcAft>
          </a:pPr>
          <a:r>
            <a:rPr lang="en-US" sz="2000" b="0" dirty="0" smtClean="0"/>
            <a:t>(Population </a:t>
          </a:r>
        </a:p>
        <a:p>
          <a:pPr>
            <a:spcAft>
              <a:spcPts val="600"/>
            </a:spcAft>
          </a:pPr>
          <a:r>
            <a:rPr lang="en-US" sz="2000" b="0" dirty="0" smtClean="0"/>
            <a:t>Health Informatics)</a:t>
          </a:r>
        </a:p>
        <a:p>
          <a:pPr>
            <a:spcAft>
              <a:spcPct val="35000"/>
            </a:spcAft>
          </a:pPr>
          <a:r>
            <a:rPr lang="en-US" sz="2000" u="none" dirty="0" smtClean="0"/>
            <a:t>concerned with groups rather than individuals</a:t>
          </a:r>
          <a:endParaRPr lang="en-US" sz="2000" b="1" u="none" dirty="0"/>
        </a:p>
      </dgm:t>
    </dgm:pt>
    <dgm:pt modelId="{C9241851-B1CC-4D20-9E24-F0C41B6CE982}" type="parTrans" cxnId="{DC7F3276-7A2E-4C9C-BDAE-A1428070932C}">
      <dgm:prSet/>
      <dgm:spPr/>
      <dgm:t>
        <a:bodyPr/>
        <a:lstStyle/>
        <a:p>
          <a:endParaRPr lang="en-US"/>
        </a:p>
      </dgm:t>
    </dgm:pt>
    <dgm:pt modelId="{5119ECBC-0EE6-4CF7-959F-CDD32BEDE1A9}" type="sibTrans" cxnId="{DC7F3276-7A2E-4C9C-BDAE-A1428070932C}">
      <dgm:prSet/>
      <dgm:spPr/>
      <dgm:t>
        <a:bodyPr/>
        <a:lstStyle/>
        <a:p>
          <a:endParaRPr lang="en-US"/>
        </a:p>
      </dgm:t>
    </dgm:pt>
    <dgm:pt modelId="{F81C3D85-6647-4C8E-8EBE-F93A885842EA}" type="pres">
      <dgm:prSet presAssocID="{68DCDC1C-B39F-41F5-B709-610C3DCFCA82}" presName="Name0" presStyleCnt="0">
        <dgm:presLayoutVars>
          <dgm:chMax val="7"/>
          <dgm:resizeHandles val="exact"/>
        </dgm:presLayoutVars>
      </dgm:prSet>
      <dgm:spPr/>
      <dgm:t>
        <a:bodyPr/>
        <a:lstStyle/>
        <a:p>
          <a:endParaRPr lang="en-US"/>
        </a:p>
      </dgm:t>
    </dgm:pt>
    <dgm:pt modelId="{CA92C66B-05BC-4A41-A2D3-0DE0F2AD27C0}" type="pres">
      <dgm:prSet presAssocID="{68DCDC1C-B39F-41F5-B709-610C3DCFCA82}" presName="comp1" presStyleCnt="0"/>
      <dgm:spPr/>
    </dgm:pt>
    <dgm:pt modelId="{3247DA6E-E05C-4EF9-883E-C2E1CBA8743C}" type="pres">
      <dgm:prSet presAssocID="{68DCDC1C-B39F-41F5-B709-610C3DCFCA82}" presName="circle1" presStyleLbl="node1" presStyleIdx="0" presStyleCnt="2" custScaleX="131745" custLinFactNeighborX="30953" custLinFactNeighborY="-1587"/>
      <dgm:spPr/>
      <dgm:t>
        <a:bodyPr/>
        <a:lstStyle/>
        <a:p>
          <a:endParaRPr lang="en-US"/>
        </a:p>
      </dgm:t>
    </dgm:pt>
    <dgm:pt modelId="{8A51E01A-0262-4DA6-B423-E5700FEBAA20}" type="pres">
      <dgm:prSet presAssocID="{68DCDC1C-B39F-41F5-B709-610C3DCFCA82}" presName="c1text" presStyleLbl="node1" presStyleIdx="0" presStyleCnt="2">
        <dgm:presLayoutVars>
          <dgm:bulletEnabled val="1"/>
        </dgm:presLayoutVars>
      </dgm:prSet>
      <dgm:spPr/>
      <dgm:t>
        <a:bodyPr/>
        <a:lstStyle/>
        <a:p>
          <a:endParaRPr lang="en-US"/>
        </a:p>
      </dgm:t>
    </dgm:pt>
    <dgm:pt modelId="{5FD8F923-88A3-4FF5-A297-355613A3A4ED}" type="pres">
      <dgm:prSet presAssocID="{68DCDC1C-B39F-41F5-B709-610C3DCFCA82}" presName="comp2" presStyleCnt="0"/>
      <dgm:spPr/>
    </dgm:pt>
    <dgm:pt modelId="{0BF0294C-C323-4B98-A403-ECBD7867AAF7}" type="pres">
      <dgm:prSet presAssocID="{68DCDC1C-B39F-41F5-B709-610C3DCFCA82}" presName="circle2" presStyleLbl="node1" presStyleIdx="1" presStyleCnt="2" custScaleX="93122" custScaleY="72669" custLinFactNeighborX="69841" custLinFactNeighborY="-15253"/>
      <dgm:spPr/>
      <dgm:t>
        <a:bodyPr/>
        <a:lstStyle/>
        <a:p>
          <a:endParaRPr lang="en-US"/>
        </a:p>
      </dgm:t>
    </dgm:pt>
    <dgm:pt modelId="{8A1F784E-0663-43BC-8E16-00DAC581CCA0}" type="pres">
      <dgm:prSet presAssocID="{68DCDC1C-B39F-41F5-B709-610C3DCFCA82}" presName="c2text" presStyleLbl="node1" presStyleIdx="1" presStyleCnt="2">
        <dgm:presLayoutVars>
          <dgm:bulletEnabled val="1"/>
        </dgm:presLayoutVars>
      </dgm:prSet>
      <dgm:spPr/>
      <dgm:t>
        <a:bodyPr/>
        <a:lstStyle/>
        <a:p>
          <a:endParaRPr lang="en-US"/>
        </a:p>
      </dgm:t>
    </dgm:pt>
  </dgm:ptLst>
  <dgm:cxnLst>
    <dgm:cxn modelId="{C087D2D7-A1DE-4166-A4F5-380EE2E8CA4C}" type="presOf" srcId="{2AF5C408-0815-4DED-B042-85DE048D101A}" destId="{8A51E01A-0262-4DA6-B423-E5700FEBAA20}" srcOrd="1" destOrd="0" presId="urn:microsoft.com/office/officeart/2005/8/layout/venn2"/>
    <dgm:cxn modelId="{66E70BA3-19F7-4688-A615-21D2203498C4}" type="presOf" srcId="{68DCDC1C-B39F-41F5-B709-610C3DCFCA82}" destId="{F81C3D85-6647-4C8E-8EBE-F93A885842EA}" srcOrd="0" destOrd="0" presId="urn:microsoft.com/office/officeart/2005/8/layout/venn2"/>
    <dgm:cxn modelId="{98CC2DF7-58DB-449C-99FC-5E27C471C009}" type="presOf" srcId="{2AB4EA61-490F-4801-8EF1-5EF6E4BCEAB5}" destId="{0BF0294C-C323-4B98-A403-ECBD7867AAF7}" srcOrd="0" destOrd="0" presId="urn:microsoft.com/office/officeart/2005/8/layout/venn2"/>
    <dgm:cxn modelId="{6C96B5E7-D4B0-41C1-9DEE-185DF28AEDFB}" srcId="{68DCDC1C-B39F-41F5-B709-610C3DCFCA82}" destId="{2AF5C408-0815-4DED-B042-85DE048D101A}" srcOrd="0" destOrd="0" parTransId="{873A0981-845D-4FEA-B397-A53B22B28B1A}" sibTransId="{56B64E53-2572-4AB8-9847-0BDE521F1842}"/>
    <dgm:cxn modelId="{DC7F3276-7A2E-4C9C-BDAE-A1428070932C}" srcId="{68DCDC1C-B39F-41F5-B709-610C3DCFCA82}" destId="{2AB4EA61-490F-4801-8EF1-5EF6E4BCEAB5}" srcOrd="1" destOrd="0" parTransId="{C9241851-B1CC-4D20-9E24-F0C41B6CE982}" sibTransId="{5119ECBC-0EE6-4CF7-959F-CDD32BEDE1A9}"/>
    <dgm:cxn modelId="{4430A5C7-27F8-49A5-A83C-5847EA07790E}" type="presOf" srcId="{2AF5C408-0815-4DED-B042-85DE048D101A}" destId="{3247DA6E-E05C-4EF9-883E-C2E1CBA8743C}" srcOrd="0" destOrd="0" presId="urn:microsoft.com/office/officeart/2005/8/layout/venn2"/>
    <dgm:cxn modelId="{CC268B5E-88F2-4C09-B617-F9242DD4875E}" type="presOf" srcId="{2AB4EA61-490F-4801-8EF1-5EF6E4BCEAB5}" destId="{8A1F784E-0663-43BC-8E16-00DAC581CCA0}" srcOrd="1" destOrd="0" presId="urn:microsoft.com/office/officeart/2005/8/layout/venn2"/>
    <dgm:cxn modelId="{159CB036-9CE7-4783-88CA-5AB5D12A528C}" type="presParOf" srcId="{F81C3D85-6647-4C8E-8EBE-F93A885842EA}" destId="{CA92C66B-05BC-4A41-A2D3-0DE0F2AD27C0}" srcOrd="0" destOrd="0" presId="urn:microsoft.com/office/officeart/2005/8/layout/venn2"/>
    <dgm:cxn modelId="{610D99A1-5CC3-43C9-BF24-AA60735B8BFA}" type="presParOf" srcId="{CA92C66B-05BC-4A41-A2D3-0DE0F2AD27C0}" destId="{3247DA6E-E05C-4EF9-883E-C2E1CBA8743C}" srcOrd="0" destOrd="0" presId="urn:microsoft.com/office/officeart/2005/8/layout/venn2"/>
    <dgm:cxn modelId="{71A756D2-D0FC-4479-80BE-947C56A847A9}" type="presParOf" srcId="{CA92C66B-05BC-4A41-A2D3-0DE0F2AD27C0}" destId="{8A51E01A-0262-4DA6-B423-E5700FEBAA20}" srcOrd="1" destOrd="0" presId="urn:microsoft.com/office/officeart/2005/8/layout/venn2"/>
    <dgm:cxn modelId="{A2EA08E3-F3D1-4F53-AFB7-5562A9FB5374}" type="presParOf" srcId="{F81C3D85-6647-4C8E-8EBE-F93A885842EA}" destId="{5FD8F923-88A3-4FF5-A297-355613A3A4ED}" srcOrd="1" destOrd="0" presId="urn:microsoft.com/office/officeart/2005/8/layout/venn2"/>
    <dgm:cxn modelId="{94D95696-FCEB-445B-AEC8-CBE7E68DC5BE}" type="presParOf" srcId="{5FD8F923-88A3-4FF5-A297-355613A3A4ED}" destId="{0BF0294C-C323-4B98-A403-ECBD7867AAF7}" srcOrd="0" destOrd="0" presId="urn:microsoft.com/office/officeart/2005/8/layout/venn2"/>
    <dgm:cxn modelId="{2209AE48-A76C-45F1-91EB-FD3D62F3BD6B}" type="presParOf" srcId="{5FD8F923-88A3-4FF5-A297-355613A3A4ED}" destId="{8A1F784E-0663-43BC-8E16-00DAC581CCA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87DCCF-5D69-470B-9AC1-6506FA7BA8E6}"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6F77E8AB-3464-4510-9084-19C73596E99C}">
      <dgm:prSet phldrT="[Text]" custT="1"/>
      <dgm:spPr/>
      <dgm:t>
        <a:bodyPr/>
        <a:lstStyle/>
        <a:p>
          <a:r>
            <a:rPr lang="en-US" sz="2800" dirty="0" smtClean="0"/>
            <a:t>Information Science</a:t>
          </a:r>
          <a:endParaRPr lang="en-US" sz="2800" dirty="0"/>
        </a:p>
      </dgm:t>
    </dgm:pt>
    <dgm:pt modelId="{EEF26EC5-C486-4A9C-B2D5-3A3509DCB4D0}" type="parTrans" cxnId="{55FA63C8-991D-427E-872F-879EAF8A3CE5}">
      <dgm:prSet/>
      <dgm:spPr/>
      <dgm:t>
        <a:bodyPr/>
        <a:lstStyle/>
        <a:p>
          <a:endParaRPr lang="en-US" sz="2800"/>
        </a:p>
      </dgm:t>
    </dgm:pt>
    <dgm:pt modelId="{CF2E3352-CF0D-4216-ABF1-318CE2F2FD7D}" type="sibTrans" cxnId="{55FA63C8-991D-427E-872F-879EAF8A3CE5}">
      <dgm:prSet/>
      <dgm:spPr/>
      <dgm:t>
        <a:bodyPr/>
        <a:lstStyle/>
        <a:p>
          <a:endParaRPr lang="en-US" sz="2800"/>
        </a:p>
      </dgm:t>
    </dgm:pt>
    <dgm:pt modelId="{32718DEC-65A1-4BE5-9E5A-68E8AE615F95}">
      <dgm:prSet phldrT="[Text]" custT="1"/>
      <dgm:spPr/>
      <dgm:t>
        <a:bodyPr/>
        <a:lstStyle/>
        <a:p>
          <a:r>
            <a:rPr lang="en-US" sz="2800" dirty="0" smtClean="0"/>
            <a:t>Electrical Engineering</a:t>
          </a:r>
          <a:endParaRPr lang="en-US" sz="2800" dirty="0"/>
        </a:p>
      </dgm:t>
    </dgm:pt>
    <dgm:pt modelId="{979ACFF2-4282-4561-82A4-447D90DFB6D4}" type="sibTrans" cxnId="{B3E065E6-5AC6-40BD-B651-D8259A04FCB4}">
      <dgm:prSet/>
      <dgm:spPr/>
      <dgm:t>
        <a:bodyPr/>
        <a:lstStyle/>
        <a:p>
          <a:endParaRPr lang="en-US" sz="2800"/>
        </a:p>
      </dgm:t>
    </dgm:pt>
    <dgm:pt modelId="{0B01DEC1-9AD8-45DA-805D-C9E826DAF6B2}" type="parTrans" cxnId="{B3E065E6-5AC6-40BD-B651-D8259A04FCB4}">
      <dgm:prSet/>
      <dgm:spPr/>
      <dgm:t>
        <a:bodyPr/>
        <a:lstStyle/>
        <a:p>
          <a:endParaRPr lang="en-US" sz="2800"/>
        </a:p>
      </dgm:t>
    </dgm:pt>
    <dgm:pt modelId="{0DC5D12D-83C4-4606-A272-B08DB108CC58}">
      <dgm:prSet phldrT="[Text]" custT="1"/>
      <dgm:spPr/>
      <dgm:t>
        <a:bodyPr/>
        <a:lstStyle/>
        <a:p>
          <a:r>
            <a:rPr lang="en-US" sz="2800" dirty="0" smtClean="0"/>
            <a:t>Computer Science</a:t>
          </a:r>
          <a:endParaRPr lang="en-US" sz="2800" dirty="0"/>
        </a:p>
      </dgm:t>
    </dgm:pt>
    <dgm:pt modelId="{024AEA57-648E-48A2-8611-AE6F1B301EC2}" type="sibTrans" cxnId="{FFA248BA-81B2-49D0-AF06-69D45E4506CA}">
      <dgm:prSet/>
      <dgm:spPr/>
      <dgm:t>
        <a:bodyPr/>
        <a:lstStyle/>
        <a:p>
          <a:endParaRPr lang="en-US" sz="2800"/>
        </a:p>
      </dgm:t>
    </dgm:pt>
    <dgm:pt modelId="{C37769B1-D894-4F50-95B6-15CFA0CE0ABA}" type="parTrans" cxnId="{FFA248BA-81B2-49D0-AF06-69D45E4506CA}">
      <dgm:prSet/>
      <dgm:spPr/>
      <dgm:t>
        <a:bodyPr/>
        <a:lstStyle/>
        <a:p>
          <a:endParaRPr lang="en-US" sz="2800"/>
        </a:p>
      </dgm:t>
    </dgm:pt>
    <dgm:pt modelId="{9871276F-7921-497F-A025-1972F4953473}" type="pres">
      <dgm:prSet presAssocID="{8187DCCF-5D69-470B-9AC1-6506FA7BA8E6}" presName="Name0" presStyleCnt="0">
        <dgm:presLayoutVars>
          <dgm:chPref val="1"/>
          <dgm:dir/>
          <dgm:animOne val="branch"/>
          <dgm:animLvl val="lvl"/>
          <dgm:resizeHandles/>
        </dgm:presLayoutVars>
      </dgm:prSet>
      <dgm:spPr/>
      <dgm:t>
        <a:bodyPr/>
        <a:lstStyle/>
        <a:p>
          <a:endParaRPr lang="en-US"/>
        </a:p>
      </dgm:t>
    </dgm:pt>
    <dgm:pt modelId="{DA24F44C-6F42-4559-A1DC-29FCA34DDC1C}" type="pres">
      <dgm:prSet presAssocID="{6F77E8AB-3464-4510-9084-19C73596E99C}" presName="vertOne" presStyleCnt="0"/>
      <dgm:spPr/>
    </dgm:pt>
    <dgm:pt modelId="{7E2B31D8-F7B7-42B4-BF83-D1354F1B6978}" type="pres">
      <dgm:prSet presAssocID="{6F77E8AB-3464-4510-9084-19C73596E99C}" presName="txOne" presStyleLbl="node0" presStyleIdx="0" presStyleCnt="1" custLinFactY="-2304" custLinFactNeighborX="-49" custLinFactNeighborY="-100000">
        <dgm:presLayoutVars>
          <dgm:chPref val="3"/>
        </dgm:presLayoutVars>
      </dgm:prSet>
      <dgm:spPr/>
      <dgm:t>
        <a:bodyPr/>
        <a:lstStyle/>
        <a:p>
          <a:endParaRPr lang="en-US"/>
        </a:p>
      </dgm:t>
    </dgm:pt>
    <dgm:pt modelId="{5DD4ED84-3997-4C25-B13C-37E5B768C05D}" type="pres">
      <dgm:prSet presAssocID="{6F77E8AB-3464-4510-9084-19C73596E99C}" presName="parTransOne" presStyleCnt="0"/>
      <dgm:spPr/>
    </dgm:pt>
    <dgm:pt modelId="{7156030A-E80D-4D88-8F55-A2104856F673}" type="pres">
      <dgm:prSet presAssocID="{6F77E8AB-3464-4510-9084-19C73596E99C}" presName="horzOne" presStyleCnt="0"/>
      <dgm:spPr/>
    </dgm:pt>
    <dgm:pt modelId="{A244C0BE-F4E9-49FC-8C87-5D23B737D0F0}" type="pres">
      <dgm:prSet presAssocID="{0DC5D12D-83C4-4606-A272-B08DB108CC58}" presName="vertTwo" presStyleCnt="0"/>
      <dgm:spPr/>
    </dgm:pt>
    <dgm:pt modelId="{BF09EB07-9ABD-4E27-A928-E8103332036B}" type="pres">
      <dgm:prSet presAssocID="{0DC5D12D-83C4-4606-A272-B08DB108CC58}" presName="txTwo" presStyleLbl="node2" presStyleIdx="0" presStyleCnt="1">
        <dgm:presLayoutVars>
          <dgm:chPref val="3"/>
        </dgm:presLayoutVars>
      </dgm:prSet>
      <dgm:spPr/>
      <dgm:t>
        <a:bodyPr/>
        <a:lstStyle/>
        <a:p>
          <a:endParaRPr lang="en-US"/>
        </a:p>
      </dgm:t>
    </dgm:pt>
    <dgm:pt modelId="{1C462A5B-A601-479F-80CB-183FCB323D37}" type="pres">
      <dgm:prSet presAssocID="{0DC5D12D-83C4-4606-A272-B08DB108CC58}" presName="parTransTwo" presStyleCnt="0"/>
      <dgm:spPr/>
    </dgm:pt>
    <dgm:pt modelId="{C8B54E4C-85DE-4ECA-A91E-0980F196203D}" type="pres">
      <dgm:prSet presAssocID="{0DC5D12D-83C4-4606-A272-B08DB108CC58}" presName="horzTwo" presStyleCnt="0"/>
      <dgm:spPr/>
    </dgm:pt>
    <dgm:pt modelId="{88A3D5AC-D73F-44C1-89AE-D58108FE0B12}" type="pres">
      <dgm:prSet presAssocID="{32718DEC-65A1-4BE5-9E5A-68E8AE615F95}" presName="vertThree" presStyleCnt="0"/>
      <dgm:spPr/>
    </dgm:pt>
    <dgm:pt modelId="{791084EA-52CF-47DB-829E-2C696E7351A6}" type="pres">
      <dgm:prSet presAssocID="{32718DEC-65A1-4BE5-9E5A-68E8AE615F95}" presName="txThree" presStyleLbl="node3" presStyleIdx="0" presStyleCnt="1">
        <dgm:presLayoutVars>
          <dgm:chPref val="3"/>
        </dgm:presLayoutVars>
      </dgm:prSet>
      <dgm:spPr/>
      <dgm:t>
        <a:bodyPr/>
        <a:lstStyle/>
        <a:p>
          <a:endParaRPr lang="en-US"/>
        </a:p>
      </dgm:t>
    </dgm:pt>
    <dgm:pt modelId="{E19DFB2F-72D6-4DED-AE16-07C4346A8ED3}" type="pres">
      <dgm:prSet presAssocID="{32718DEC-65A1-4BE5-9E5A-68E8AE615F95}" presName="horzThree" presStyleCnt="0"/>
      <dgm:spPr/>
    </dgm:pt>
  </dgm:ptLst>
  <dgm:cxnLst>
    <dgm:cxn modelId="{B3E065E6-5AC6-40BD-B651-D8259A04FCB4}" srcId="{0DC5D12D-83C4-4606-A272-B08DB108CC58}" destId="{32718DEC-65A1-4BE5-9E5A-68E8AE615F95}" srcOrd="0" destOrd="0" parTransId="{0B01DEC1-9AD8-45DA-805D-C9E826DAF6B2}" sibTransId="{979ACFF2-4282-4561-82A4-447D90DFB6D4}"/>
    <dgm:cxn modelId="{ECDC83B5-2DE3-472B-BA60-245D004494FE}" type="presOf" srcId="{32718DEC-65A1-4BE5-9E5A-68E8AE615F95}" destId="{791084EA-52CF-47DB-829E-2C696E7351A6}" srcOrd="0" destOrd="0" presId="urn:microsoft.com/office/officeart/2005/8/layout/hierarchy4"/>
    <dgm:cxn modelId="{9FAB55AB-86B1-4759-AF94-37AC8059AEC6}" type="presOf" srcId="{8187DCCF-5D69-470B-9AC1-6506FA7BA8E6}" destId="{9871276F-7921-497F-A025-1972F4953473}" srcOrd="0" destOrd="0" presId="urn:microsoft.com/office/officeart/2005/8/layout/hierarchy4"/>
    <dgm:cxn modelId="{4707CA09-11B9-4BA0-8935-5A1E36801F96}" type="presOf" srcId="{6F77E8AB-3464-4510-9084-19C73596E99C}" destId="{7E2B31D8-F7B7-42B4-BF83-D1354F1B6978}" srcOrd="0" destOrd="0" presId="urn:microsoft.com/office/officeart/2005/8/layout/hierarchy4"/>
    <dgm:cxn modelId="{FFA248BA-81B2-49D0-AF06-69D45E4506CA}" srcId="{6F77E8AB-3464-4510-9084-19C73596E99C}" destId="{0DC5D12D-83C4-4606-A272-B08DB108CC58}" srcOrd="0" destOrd="0" parTransId="{C37769B1-D894-4F50-95B6-15CFA0CE0ABA}" sibTransId="{024AEA57-648E-48A2-8611-AE6F1B301EC2}"/>
    <dgm:cxn modelId="{9129BA84-6570-447C-B030-05F705E904C1}" type="presOf" srcId="{0DC5D12D-83C4-4606-A272-B08DB108CC58}" destId="{BF09EB07-9ABD-4E27-A928-E8103332036B}" srcOrd="0" destOrd="0" presId="urn:microsoft.com/office/officeart/2005/8/layout/hierarchy4"/>
    <dgm:cxn modelId="{55FA63C8-991D-427E-872F-879EAF8A3CE5}" srcId="{8187DCCF-5D69-470B-9AC1-6506FA7BA8E6}" destId="{6F77E8AB-3464-4510-9084-19C73596E99C}" srcOrd="0" destOrd="0" parTransId="{EEF26EC5-C486-4A9C-B2D5-3A3509DCB4D0}" sibTransId="{CF2E3352-CF0D-4216-ABF1-318CE2F2FD7D}"/>
    <dgm:cxn modelId="{02BDB0DF-512C-4502-9632-4B25D581043E}" type="presParOf" srcId="{9871276F-7921-497F-A025-1972F4953473}" destId="{DA24F44C-6F42-4559-A1DC-29FCA34DDC1C}" srcOrd="0" destOrd="0" presId="urn:microsoft.com/office/officeart/2005/8/layout/hierarchy4"/>
    <dgm:cxn modelId="{766E6F03-4D2D-4ACE-A429-37807AECF0E0}" type="presParOf" srcId="{DA24F44C-6F42-4559-A1DC-29FCA34DDC1C}" destId="{7E2B31D8-F7B7-42B4-BF83-D1354F1B6978}" srcOrd="0" destOrd="0" presId="urn:microsoft.com/office/officeart/2005/8/layout/hierarchy4"/>
    <dgm:cxn modelId="{D94B79BC-7D1E-43DE-AC00-E3583EE6678A}" type="presParOf" srcId="{DA24F44C-6F42-4559-A1DC-29FCA34DDC1C}" destId="{5DD4ED84-3997-4C25-B13C-37E5B768C05D}" srcOrd="1" destOrd="0" presId="urn:microsoft.com/office/officeart/2005/8/layout/hierarchy4"/>
    <dgm:cxn modelId="{BC6C5A6B-1BA5-422C-85C8-BC5D16CFDCD1}" type="presParOf" srcId="{DA24F44C-6F42-4559-A1DC-29FCA34DDC1C}" destId="{7156030A-E80D-4D88-8F55-A2104856F673}" srcOrd="2" destOrd="0" presId="urn:microsoft.com/office/officeart/2005/8/layout/hierarchy4"/>
    <dgm:cxn modelId="{B05F5106-C315-4BDC-97A7-D34BA65AEA44}" type="presParOf" srcId="{7156030A-E80D-4D88-8F55-A2104856F673}" destId="{A244C0BE-F4E9-49FC-8C87-5D23B737D0F0}" srcOrd="0" destOrd="0" presId="urn:microsoft.com/office/officeart/2005/8/layout/hierarchy4"/>
    <dgm:cxn modelId="{0D4E362A-6CB5-4012-88F0-3BF69F080B23}" type="presParOf" srcId="{A244C0BE-F4E9-49FC-8C87-5D23B737D0F0}" destId="{BF09EB07-9ABD-4E27-A928-E8103332036B}" srcOrd="0" destOrd="0" presId="urn:microsoft.com/office/officeart/2005/8/layout/hierarchy4"/>
    <dgm:cxn modelId="{8A021973-05B3-40EA-AC9A-9298C389B29C}" type="presParOf" srcId="{A244C0BE-F4E9-49FC-8C87-5D23B737D0F0}" destId="{1C462A5B-A601-479F-80CB-183FCB323D37}" srcOrd="1" destOrd="0" presId="urn:microsoft.com/office/officeart/2005/8/layout/hierarchy4"/>
    <dgm:cxn modelId="{00DAD1FF-C0C2-4E86-9E91-D3BB4149C489}" type="presParOf" srcId="{A244C0BE-F4E9-49FC-8C87-5D23B737D0F0}" destId="{C8B54E4C-85DE-4ECA-A91E-0980F196203D}" srcOrd="2" destOrd="0" presId="urn:microsoft.com/office/officeart/2005/8/layout/hierarchy4"/>
    <dgm:cxn modelId="{EF147726-7268-4D50-B0BC-1E1B09FE8073}" type="presParOf" srcId="{C8B54E4C-85DE-4ECA-A91E-0980F196203D}" destId="{88A3D5AC-D73F-44C1-89AE-D58108FE0B12}" srcOrd="0" destOrd="0" presId="urn:microsoft.com/office/officeart/2005/8/layout/hierarchy4"/>
    <dgm:cxn modelId="{980DE954-1996-41C7-9F8A-33091E6BE88E}" type="presParOf" srcId="{88A3D5AC-D73F-44C1-89AE-D58108FE0B12}" destId="{791084EA-52CF-47DB-829E-2C696E7351A6}" srcOrd="0" destOrd="0" presId="urn:microsoft.com/office/officeart/2005/8/layout/hierarchy4"/>
    <dgm:cxn modelId="{A8E861CF-60D0-43C6-B810-BDFE1BA85483}" type="presParOf" srcId="{88A3D5AC-D73F-44C1-89AE-D58108FE0B12}" destId="{E19DFB2F-72D6-4DED-AE16-07C4346A8ED3}"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078F6-AA2E-4B98-BE49-783EE264FF77}">
      <dsp:nvSpPr>
        <dsp:cNvPr id="0" name=""/>
        <dsp:cNvSpPr/>
      </dsp:nvSpPr>
      <dsp:spPr>
        <a:xfrm>
          <a:off x="3119437" y="0"/>
          <a:ext cx="2079625"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en-US" sz="2000" b="1" kern="1200" dirty="0" smtClean="0">
              <a:solidFill>
                <a:schemeClr val="bg1"/>
              </a:solidFill>
            </a:rPr>
            <a:t>Transformational Knowledge</a:t>
          </a:r>
          <a:endParaRPr lang="en-US" sz="2000" b="1" kern="1200" dirty="0">
            <a:solidFill>
              <a:schemeClr val="bg1"/>
            </a:solidFill>
          </a:endParaRPr>
        </a:p>
      </dsp:txBody>
      <dsp:txXfrm>
        <a:off x="3119437" y="0"/>
        <a:ext cx="2079625" cy="1116806"/>
      </dsp:txXfrm>
    </dsp:sp>
    <dsp:sp modelId="{8A02BC04-9BDF-4C96-8859-21026E081200}">
      <dsp:nvSpPr>
        <dsp:cNvPr id="0" name=""/>
        <dsp:cNvSpPr/>
      </dsp:nvSpPr>
      <dsp:spPr>
        <a:xfrm>
          <a:off x="2079625" y="1116806"/>
          <a:ext cx="4159250"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endParaRPr lang="en-US" sz="2000" b="1" kern="1200" dirty="0">
            <a:solidFill>
              <a:schemeClr val="bg1"/>
            </a:solidFill>
          </a:endParaRPr>
        </a:p>
      </dsp:txBody>
      <dsp:txXfrm>
        <a:off x="2807493" y="1116806"/>
        <a:ext cx="2703512" cy="1116806"/>
      </dsp:txXfrm>
    </dsp:sp>
    <dsp:sp modelId="{BBAD072D-F60F-46AA-B71D-A838396888E1}">
      <dsp:nvSpPr>
        <dsp:cNvPr id="0" name=""/>
        <dsp:cNvSpPr/>
      </dsp:nvSpPr>
      <dsp:spPr>
        <a:xfrm>
          <a:off x="1039812" y="2233612"/>
          <a:ext cx="6238875"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endParaRPr lang="en-US" sz="1800" b="1" kern="1200" dirty="0">
            <a:solidFill>
              <a:schemeClr val="bg1"/>
            </a:solidFill>
          </a:endParaRPr>
        </a:p>
      </dsp:txBody>
      <dsp:txXfrm>
        <a:off x="2131615" y="2233612"/>
        <a:ext cx="4055268" cy="1116806"/>
      </dsp:txXfrm>
    </dsp:sp>
    <dsp:sp modelId="{305F8995-405C-4009-A6EE-5E8A00879654}">
      <dsp:nvSpPr>
        <dsp:cNvPr id="0" name=""/>
        <dsp:cNvSpPr/>
      </dsp:nvSpPr>
      <dsp:spPr>
        <a:xfrm>
          <a:off x="0" y="3350418"/>
          <a:ext cx="8318500"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en-US" sz="2000" b="1" kern="1200" dirty="0" smtClean="0">
              <a:solidFill>
                <a:schemeClr val="bg1"/>
              </a:solidFill>
            </a:rPr>
            <a:t>Secure Federated Data Infrastructure</a:t>
          </a:r>
          <a:endParaRPr lang="en-US" sz="1800" b="1" kern="1200" dirty="0" smtClean="0">
            <a:solidFill>
              <a:schemeClr val="bg1"/>
            </a:solidFill>
          </a:endParaRPr>
        </a:p>
        <a:p>
          <a:pPr lvl="0" algn="ctr" defTabSz="889000">
            <a:lnSpc>
              <a:spcPct val="100000"/>
            </a:lnSpc>
            <a:spcBef>
              <a:spcPct val="0"/>
            </a:spcBef>
            <a:spcAft>
              <a:spcPts val="0"/>
            </a:spcAft>
          </a:pPr>
          <a:r>
            <a:rPr lang="en-US" sz="1800" kern="1200" dirty="0" smtClean="0">
              <a:solidFill>
                <a:schemeClr val="bg1"/>
              </a:solidFill>
            </a:rPr>
            <a:t>Federated administrative data, Linkable survey microdata</a:t>
          </a:r>
        </a:p>
        <a:p>
          <a:pPr lvl="0" algn="ctr" defTabSz="889000">
            <a:lnSpc>
              <a:spcPct val="100000"/>
            </a:lnSpc>
            <a:spcBef>
              <a:spcPct val="0"/>
            </a:spcBef>
            <a:spcAft>
              <a:spcPts val="0"/>
            </a:spcAft>
          </a:pPr>
          <a:r>
            <a:rPr lang="en-US" sz="1800" kern="1200" dirty="0" smtClean="0">
              <a:solidFill>
                <a:schemeClr val="bg1"/>
              </a:solidFill>
            </a:rPr>
            <a:t>Other (Blog, Private company data, etc.)</a:t>
          </a:r>
          <a:endParaRPr lang="en-US" sz="2400" b="1" kern="1200" dirty="0" smtClean="0">
            <a:solidFill>
              <a:schemeClr val="bg1"/>
            </a:solidFill>
          </a:endParaRPr>
        </a:p>
      </dsp:txBody>
      <dsp:txXfrm>
        <a:off x="1455737" y="3350418"/>
        <a:ext cx="5407025" cy="11168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F066A-947B-1A47-ACDC-49C6F590F455}">
      <dsp:nvSpPr>
        <dsp:cNvPr id="0" name=""/>
        <dsp:cNvSpPr/>
      </dsp:nvSpPr>
      <dsp:spPr>
        <a:xfrm>
          <a:off x="2943448" y="1529"/>
          <a:ext cx="2342703" cy="117135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t>Time</a:t>
          </a:r>
          <a:endParaRPr lang="en-US" sz="5000" kern="1200" dirty="0"/>
        </a:p>
      </dsp:txBody>
      <dsp:txXfrm>
        <a:off x="2977756" y="35837"/>
        <a:ext cx="2274087" cy="1102735"/>
      </dsp:txXfrm>
    </dsp:sp>
    <dsp:sp modelId="{F5EE1017-8B85-F14D-8F1E-C89CCBE6C750}">
      <dsp:nvSpPr>
        <dsp:cNvPr id="0" name=""/>
        <dsp:cNvSpPr/>
      </dsp:nvSpPr>
      <dsp:spPr>
        <a:xfrm rot="3565362">
          <a:off x="5288953" y="2058755"/>
          <a:ext cx="1258820" cy="409973"/>
        </a:xfrm>
        <a:prstGeom prst="lef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5411945" y="2140750"/>
        <a:ext cx="1012836" cy="245983"/>
      </dsp:txXfrm>
    </dsp:sp>
    <dsp:sp modelId="{FF576664-EDFB-BA49-83C9-0066C4FF72AD}">
      <dsp:nvSpPr>
        <dsp:cNvPr id="0" name=""/>
        <dsp:cNvSpPr/>
      </dsp:nvSpPr>
      <dsp:spPr>
        <a:xfrm>
          <a:off x="4924657" y="3354603"/>
          <a:ext cx="2342703" cy="117135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t>Quality</a:t>
          </a:r>
          <a:endParaRPr lang="en-US" sz="5000" kern="1200" dirty="0"/>
        </a:p>
      </dsp:txBody>
      <dsp:txXfrm>
        <a:off x="4958965" y="3388911"/>
        <a:ext cx="2274087" cy="1102735"/>
      </dsp:txXfrm>
    </dsp:sp>
    <dsp:sp modelId="{50AAB907-5EE8-2745-9813-727A0539C0C7}">
      <dsp:nvSpPr>
        <dsp:cNvPr id="0" name=""/>
        <dsp:cNvSpPr/>
      </dsp:nvSpPr>
      <dsp:spPr>
        <a:xfrm rot="10801336">
          <a:off x="3508484" y="3734532"/>
          <a:ext cx="1258820" cy="409973"/>
        </a:xfrm>
        <a:prstGeom prst="lef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3631476" y="3816527"/>
        <a:ext cx="1012836" cy="245983"/>
      </dsp:txXfrm>
    </dsp:sp>
    <dsp:sp modelId="{3551CE52-95DF-734D-86A5-E19943434109}">
      <dsp:nvSpPr>
        <dsp:cNvPr id="0" name=""/>
        <dsp:cNvSpPr/>
      </dsp:nvSpPr>
      <dsp:spPr>
        <a:xfrm>
          <a:off x="1008428" y="3353082"/>
          <a:ext cx="2342703" cy="117135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smtClean="0"/>
            <a:t>Money</a:t>
          </a:r>
          <a:endParaRPr lang="en-US" sz="5000" kern="1200" dirty="0"/>
        </a:p>
      </dsp:txBody>
      <dsp:txXfrm>
        <a:off x="1042736" y="3387390"/>
        <a:ext cx="2274087" cy="1102735"/>
      </dsp:txXfrm>
    </dsp:sp>
    <dsp:sp modelId="{8D654164-D0D6-B947-8C2C-2730E9A4AEAF}">
      <dsp:nvSpPr>
        <dsp:cNvPr id="0" name=""/>
        <dsp:cNvSpPr/>
      </dsp:nvSpPr>
      <dsp:spPr>
        <a:xfrm rot="18000000">
          <a:off x="1819233" y="2057994"/>
          <a:ext cx="1258820" cy="409973"/>
        </a:xfrm>
        <a:prstGeom prst="lef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1942225" y="2139989"/>
        <a:ext cx="1012836" cy="2459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F7F9C-6E6D-9D4C-9578-17C0527B4F2C}">
      <dsp:nvSpPr>
        <dsp:cNvPr id="0" name=""/>
        <dsp:cNvSpPr/>
      </dsp:nvSpPr>
      <dsp:spPr>
        <a:xfrm rot="5400000">
          <a:off x="-245635" y="24608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Algorithms</a:t>
          </a:r>
          <a:endParaRPr lang="en-US" sz="1900" kern="1200" dirty="0">
            <a:solidFill>
              <a:srgbClr val="FFFF00"/>
            </a:solidFill>
          </a:endParaRPr>
        </a:p>
      </dsp:txBody>
      <dsp:txXfrm rot="-5400000">
        <a:off x="1" y="573596"/>
        <a:ext cx="1146297" cy="491270"/>
      </dsp:txXfrm>
    </dsp:sp>
    <dsp:sp modelId="{ABB9E117-49C9-A04D-96FA-6D71D574829B}">
      <dsp:nvSpPr>
        <dsp:cNvPr id="0" name=""/>
        <dsp:cNvSpPr/>
      </dsp:nvSpPr>
      <dsp:spPr>
        <a:xfrm rot="5400000">
          <a:off x="3424862" y="-2278117"/>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Machine Learning, Statistical Methods</a:t>
          </a:r>
          <a:endParaRPr lang="en-US" sz="2600" kern="1200" dirty="0"/>
        </a:p>
        <a:p>
          <a:pPr marL="228600" lvl="1" indent="-228600" algn="l" defTabSz="1155700">
            <a:lnSpc>
              <a:spcPct val="90000"/>
            </a:lnSpc>
            <a:spcBef>
              <a:spcPct val="0"/>
            </a:spcBef>
            <a:spcAft>
              <a:spcPct val="15000"/>
            </a:spcAft>
            <a:buChar char="••"/>
          </a:pPr>
          <a:r>
            <a:rPr lang="en-US" sz="2600" kern="1200" dirty="0" smtClean="0"/>
            <a:t>Prediction, Business Intelligence</a:t>
          </a:r>
          <a:endParaRPr lang="en-US" sz="2600" kern="1200" dirty="0"/>
        </a:p>
      </dsp:txBody>
      <dsp:txXfrm rot="-5400000">
        <a:off x="1146297" y="52409"/>
        <a:ext cx="5569588" cy="960496"/>
      </dsp:txXfrm>
    </dsp:sp>
    <dsp:sp modelId="{9AD9AF47-EA02-7849-9A76-BE37905F87F0}">
      <dsp:nvSpPr>
        <dsp:cNvPr id="0" name=""/>
        <dsp:cNvSpPr/>
      </dsp:nvSpPr>
      <dsp:spPr>
        <a:xfrm rot="5400000">
          <a:off x="-245635" y="168983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Machines</a:t>
          </a:r>
          <a:endParaRPr lang="en-US" sz="1900" kern="1200" dirty="0">
            <a:solidFill>
              <a:srgbClr val="FFFF00"/>
            </a:solidFill>
          </a:endParaRPr>
        </a:p>
      </dsp:txBody>
      <dsp:txXfrm rot="-5400000">
        <a:off x="1" y="2017346"/>
        <a:ext cx="1146297" cy="491270"/>
      </dsp:txXfrm>
    </dsp:sp>
    <dsp:sp modelId="{D3A665E2-C6FF-2441-8763-6E8133B06172}">
      <dsp:nvSpPr>
        <dsp:cNvPr id="0" name=""/>
        <dsp:cNvSpPr/>
      </dsp:nvSpPr>
      <dsp:spPr>
        <a:xfrm rot="5400000">
          <a:off x="3424862" y="-834367"/>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Clusters and Clouds</a:t>
          </a:r>
          <a:endParaRPr lang="en-US" sz="2600" kern="1200" dirty="0"/>
        </a:p>
        <a:p>
          <a:pPr marL="228600" lvl="1" indent="-228600" algn="l" defTabSz="1155700">
            <a:lnSpc>
              <a:spcPct val="90000"/>
            </a:lnSpc>
            <a:spcBef>
              <a:spcPct val="0"/>
            </a:spcBef>
            <a:spcAft>
              <a:spcPct val="15000"/>
            </a:spcAft>
            <a:buChar char="••"/>
          </a:pPr>
          <a:r>
            <a:rPr lang="en-US" sz="2600" kern="1200" dirty="0" smtClean="0"/>
            <a:t>Warehouse Scale Computing</a:t>
          </a:r>
          <a:endParaRPr lang="en-US" sz="2600" kern="1200" dirty="0"/>
        </a:p>
      </dsp:txBody>
      <dsp:txXfrm rot="-5400000">
        <a:off x="1146297" y="1496159"/>
        <a:ext cx="5569588" cy="960496"/>
      </dsp:txXfrm>
    </dsp:sp>
    <dsp:sp modelId="{510F1842-9AF3-2545-B545-E4F314A63974}">
      <dsp:nvSpPr>
        <dsp:cNvPr id="0" name=""/>
        <dsp:cNvSpPr/>
      </dsp:nvSpPr>
      <dsp:spPr>
        <a:xfrm rot="5400000">
          <a:off x="-245635" y="3133582"/>
          <a:ext cx="1637567" cy="114629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solidFill>
                <a:srgbClr val="FFFF00"/>
              </a:solidFill>
            </a:rPr>
            <a:t>People</a:t>
          </a:r>
          <a:endParaRPr lang="en-US" sz="1900" kern="1200" dirty="0">
            <a:solidFill>
              <a:srgbClr val="FFFF00"/>
            </a:solidFill>
          </a:endParaRPr>
        </a:p>
      </dsp:txBody>
      <dsp:txXfrm rot="-5400000">
        <a:off x="1" y="3461096"/>
        <a:ext cx="1146297" cy="491270"/>
      </dsp:txXfrm>
    </dsp:sp>
    <dsp:sp modelId="{8DDEC009-2146-DD45-B685-BA0095A63F71}">
      <dsp:nvSpPr>
        <dsp:cNvPr id="0" name=""/>
        <dsp:cNvSpPr/>
      </dsp:nvSpPr>
      <dsp:spPr>
        <a:xfrm rot="5400000">
          <a:off x="3424862" y="609382"/>
          <a:ext cx="1064418" cy="5621549"/>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Crowdsourcing, Human Computation</a:t>
          </a:r>
          <a:endParaRPr lang="en-US" sz="2600" kern="1200" dirty="0"/>
        </a:p>
        <a:p>
          <a:pPr marL="228600" lvl="1" indent="-228600" algn="l" defTabSz="1155700">
            <a:lnSpc>
              <a:spcPct val="90000"/>
            </a:lnSpc>
            <a:spcBef>
              <a:spcPct val="0"/>
            </a:spcBef>
            <a:spcAft>
              <a:spcPct val="15000"/>
            </a:spcAft>
            <a:buChar char="••"/>
          </a:pPr>
          <a:r>
            <a:rPr lang="en-US" sz="2600" kern="1200" dirty="0" smtClean="0"/>
            <a:t>Data Scientists, Analysts</a:t>
          </a:r>
          <a:endParaRPr lang="en-US" sz="2600" kern="1200" dirty="0"/>
        </a:p>
      </dsp:txBody>
      <dsp:txXfrm rot="-5400000">
        <a:off x="1146297" y="2939909"/>
        <a:ext cx="5569588" cy="9604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078F6-AA2E-4B98-BE49-783EE264FF77}">
      <dsp:nvSpPr>
        <dsp:cNvPr id="0" name=""/>
        <dsp:cNvSpPr/>
      </dsp:nvSpPr>
      <dsp:spPr>
        <a:xfrm>
          <a:off x="3119437" y="0"/>
          <a:ext cx="2079625"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en-US" sz="2000" b="1" kern="1200" dirty="0" smtClean="0">
              <a:solidFill>
                <a:schemeClr val="bg1"/>
              </a:solidFill>
            </a:rPr>
            <a:t>Transformational Knowledge</a:t>
          </a:r>
          <a:endParaRPr lang="en-US" sz="2000" b="1" kern="1200" dirty="0">
            <a:solidFill>
              <a:schemeClr val="bg1"/>
            </a:solidFill>
          </a:endParaRPr>
        </a:p>
      </dsp:txBody>
      <dsp:txXfrm>
        <a:off x="3119437" y="0"/>
        <a:ext cx="2079625" cy="1116806"/>
      </dsp:txXfrm>
    </dsp:sp>
    <dsp:sp modelId="{8A02BC04-9BDF-4C96-8859-21026E081200}">
      <dsp:nvSpPr>
        <dsp:cNvPr id="0" name=""/>
        <dsp:cNvSpPr/>
      </dsp:nvSpPr>
      <dsp:spPr>
        <a:xfrm>
          <a:off x="2079625" y="1116806"/>
          <a:ext cx="4159250"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endParaRPr lang="en-US" sz="2000" b="1" kern="1200" dirty="0">
            <a:solidFill>
              <a:schemeClr val="bg1"/>
            </a:solidFill>
          </a:endParaRPr>
        </a:p>
      </dsp:txBody>
      <dsp:txXfrm>
        <a:off x="2807493" y="1116806"/>
        <a:ext cx="2703512" cy="1116806"/>
      </dsp:txXfrm>
    </dsp:sp>
    <dsp:sp modelId="{BBAD072D-F60F-46AA-B71D-A838396888E1}">
      <dsp:nvSpPr>
        <dsp:cNvPr id="0" name=""/>
        <dsp:cNvSpPr/>
      </dsp:nvSpPr>
      <dsp:spPr>
        <a:xfrm>
          <a:off x="1039812" y="2233612"/>
          <a:ext cx="6238875"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endParaRPr lang="en-US" sz="1800" b="1" kern="1200" dirty="0">
            <a:solidFill>
              <a:schemeClr val="bg1"/>
            </a:solidFill>
          </a:endParaRPr>
        </a:p>
      </dsp:txBody>
      <dsp:txXfrm>
        <a:off x="2131615" y="2233612"/>
        <a:ext cx="4055268" cy="1116806"/>
      </dsp:txXfrm>
    </dsp:sp>
    <dsp:sp modelId="{305F8995-405C-4009-A6EE-5E8A00879654}">
      <dsp:nvSpPr>
        <dsp:cNvPr id="0" name=""/>
        <dsp:cNvSpPr/>
      </dsp:nvSpPr>
      <dsp:spPr>
        <a:xfrm>
          <a:off x="0" y="3350418"/>
          <a:ext cx="8318500" cy="1116806"/>
        </a:xfrm>
        <a:prstGeom prst="trapezoid">
          <a:avLst>
            <a:gd name="adj" fmla="val 93106"/>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100000"/>
            </a:lnSpc>
            <a:spcBef>
              <a:spcPct val="0"/>
            </a:spcBef>
            <a:spcAft>
              <a:spcPts val="0"/>
            </a:spcAft>
          </a:pPr>
          <a:r>
            <a:rPr lang="en-US" sz="2000" b="1" kern="1200" dirty="0" smtClean="0">
              <a:solidFill>
                <a:schemeClr val="bg1"/>
              </a:solidFill>
            </a:rPr>
            <a:t>Secure Federated Data Infrastructure</a:t>
          </a:r>
          <a:endParaRPr lang="en-US" sz="1800" b="1" kern="1200" dirty="0" smtClean="0">
            <a:solidFill>
              <a:schemeClr val="bg1"/>
            </a:solidFill>
          </a:endParaRPr>
        </a:p>
        <a:p>
          <a:pPr lvl="0" algn="ctr" defTabSz="889000">
            <a:lnSpc>
              <a:spcPct val="100000"/>
            </a:lnSpc>
            <a:spcBef>
              <a:spcPct val="0"/>
            </a:spcBef>
            <a:spcAft>
              <a:spcPts val="0"/>
            </a:spcAft>
          </a:pPr>
          <a:r>
            <a:rPr lang="en-US" sz="1800" kern="1200" dirty="0" smtClean="0">
              <a:solidFill>
                <a:schemeClr val="bg1"/>
              </a:solidFill>
            </a:rPr>
            <a:t>Federated administrative data, Linkable survey microdata</a:t>
          </a:r>
        </a:p>
        <a:p>
          <a:pPr lvl="0" algn="ctr" defTabSz="889000">
            <a:lnSpc>
              <a:spcPct val="100000"/>
            </a:lnSpc>
            <a:spcBef>
              <a:spcPct val="0"/>
            </a:spcBef>
            <a:spcAft>
              <a:spcPts val="0"/>
            </a:spcAft>
          </a:pPr>
          <a:r>
            <a:rPr lang="en-US" sz="1800" kern="1200" dirty="0" smtClean="0">
              <a:solidFill>
                <a:schemeClr val="bg1"/>
              </a:solidFill>
            </a:rPr>
            <a:t>Other (Blog, Private company data, etc.)</a:t>
          </a:r>
          <a:endParaRPr lang="en-US" sz="2400" b="1" kern="1200" dirty="0" smtClean="0">
            <a:solidFill>
              <a:schemeClr val="bg1"/>
            </a:solidFill>
          </a:endParaRPr>
        </a:p>
      </dsp:txBody>
      <dsp:txXfrm>
        <a:off x="1455737" y="3350418"/>
        <a:ext cx="5407025" cy="11168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59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95738" y="0"/>
            <a:ext cx="3055937" cy="466725"/>
          </a:xfrm>
          <a:prstGeom prst="rect">
            <a:avLst/>
          </a:prstGeom>
        </p:spPr>
        <p:txBody>
          <a:bodyPr vert="horz" lIns="91440" tIns="45720" rIns="91440" bIns="45720" rtlCol="0"/>
          <a:lstStyle>
            <a:lvl1pPr algn="r">
              <a:defRPr sz="1200"/>
            </a:lvl1pPr>
          </a:lstStyle>
          <a:p>
            <a:fld id="{364A5D90-CFF9-4503-BD2A-24AFE8B12874}" type="datetimeFigureOut">
              <a:rPr lang="en-US" smtClean="0"/>
              <a:t>4/21/2016</a:t>
            </a:fld>
            <a:endParaRPr lang="en-US"/>
          </a:p>
        </p:txBody>
      </p:sp>
      <p:sp>
        <p:nvSpPr>
          <p:cNvPr id="4" name="Footer Placeholder 3"/>
          <p:cNvSpPr>
            <a:spLocks noGrp="1"/>
          </p:cNvSpPr>
          <p:nvPr>
            <p:ph type="ftr" sz="quarter" idx="2"/>
          </p:nvPr>
        </p:nvSpPr>
        <p:spPr>
          <a:xfrm>
            <a:off x="0" y="8842375"/>
            <a:ext cx="3055938"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95738" y="8842375"/>
            <a:ext cx="3055937" cy="466725"/>
          </a:xfrm>
          <a:prstGeom prst="rect">
            <a:avLst/>
          </a:prstGeom>
        </p:spPr>
        <p:txBody>
          <a:bodyPr vert="horz" lIns="91440" tIns="45720" rIns="91440" bIns="45720" rtlCol="0" anchor="b"/>
          <a:lstStyle>
            <a:lvl1pPr algn="r">
              <a:defRPr sz="1200"/>
            </a:lvl1pPr>
          </a:lstStyle>
          <a:p>
            <a:fld id="{8BF58859-D823-4F6E-A169-1EBD901B2977}" type="slidenum">
              <a:rPr lang="en-US" smtClean="0"/>
              <a:t>‹#›</a:t>
            </a:fld>
            <a:endParaRPr lang="en-US"/>
          </a:p>
        </p:txBody>
      </p:sp>
    </p:spTree>
    <p:extLst>
      <p:ext uri="{BB962C8B-B14F-4D97-AF65-F5344CB8AC3E}">
        <p14:creationId xmlns:p14="http://schemas.microsoft.com/office/powerpoint/2010/main" val="4138007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5455"/>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5455"/>
          </a:xfrm>
          <a:prstGeom prst="rect">
            <a:avLst/>
          </a:prstGeom>
        </p:spPr>
        <p:txBody>
          <a:bodyPr vert="horz" lIns="93497" tIns="46749" rIns="93497" bIns="46749" rtlCol="0"/>
          <a:lstStyle>
            <a:lvl1pPr algn="r">
              <a:defRPr sz="1200"/>
            </a:lvl1pPr>
          </a:lstStyle>
          <a:p>
            <a:fld id="{4E8B02B4-7617-465B-B3F2-83E04626AACA}" type="datetimeFigureOut">
              <a:rPr lang="en-US" smtClean="0"/>
              <a:t>4/21/2016</a:t>
            </a:fld>
            <a:endParaRPr lang="en-US"/>
          </a:p>
        </p:txBody>
      </p:sp>
      <p:sp>
        <p:nvSpPr>
          <p:cNvPr id="4" name="Slide Image Placeholder 3"/>
          <p:cNvSpPr>
            <a:spLocks noGrp="1" noRot="1" noChangeAspect="1"/>
          </p:cNvSpPr>
          <p:nvPr>
            <p:ph type="sldImg" idx="2"/>
          </p:nvPr>
        </p:nvSpPr>
        <p:spPr>
          <a:xfrm>
            <a:off x="1200150" y="698500"/>
            <a:ext cx="4654550" cy="3490913"/>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1200150" y="4421823"/>
            <a:ext cx="4536282" cy="4189095"/>
          </a:xfrm>
          <a:prstGeom prst="rect">
            <a:avLst/>
          </a:prstGeom>
        </p:spPr>
        <p:txBody>
          <a:bodyPr vert="horz" lIns="93497" tIns="46749" rIns="93497" bIns="467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3056414" cy="465455"/>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29"/>
            <a:ext cx="3056414" cy="465455"/>
          </a:xfrm>
          <a:prstGeom prst="rect">
            <a:avLst/>
          </a:prstGeom>
        </p:spPr>
        <p:txBody>
          <a:bodyPr vert="horz" lIns="93497" tIns="46749" rIns="93497" bIns="46749" rtlCol="0" anchor="b"/>
          <a:lstStyle>
            <a:lvl1pPr algn="r">
              <a:defRPr sz="1200"/>
            </a:lvl1pPr>
          </a:lstStyle>
          <a:p>
            <a:fld id="{62D66624-8E1A-46DE-8155-59C5654B78BF}" type="slidenum">
              <a:rPr lang="en-US" smtClean="0"/>
              <a:t>‹#›</a:t>
            </a:fld>
            <a:endParaRPr lang="en-US"/>
          </a:p>
        </p:txBody>
      </p:sp>
    </p:spTree>
    <p:extLst>
      <p:ext uri="{BB962C8B-B14F-4D97-AF65-F5344CB8AC3E}">
        <p14:creationId xmlns:p14="http://schemas.microsoft.com/office/powerpoint/2010/main" val="3959298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a:t>
            </a:fld>
            <a:endParaRPr lang="en-US"/>
          </a:p>
        </p:txBody>
      </p:sp>
    </p:spTree>
    <p:extLst>
      <p:ext uri="{BB962C8B-B14F-4D97-AF65-F5344CB8AC3E}">
        <p14:creationId xmlns:p14="http://schemas.microsoft.com/office/powerpoint/2010/main" val="2678255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14</a:t>
            </a:fld>
            <a:endParaRPr lang="en-US"/>
          </a:p>
        </p:txBody>
      </p:sp>
    </p:spTree>
    <p:extLst>
      <p:ext uri="{BB962C8B-B14F-4D97-AF65-F5344CB8AC3E}">
        <p14:creationId xmlns:p14="http://schemas.microsoft.com/office/powerpoint/2010/main" val="14716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SIGKDD</a:t>
            </a:r>
            <a:r>
              <a:rPr lang="en-US" baseline="0" dirty="0" smtClean="0"/>
              <a:t> 1998: sexy word for KDD</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19</a:t>
            </a:fld>
            <a:endParaRPr lang="en-US"/>
          </a:p>
        </p:txBody>
      </p:sp>
    </p:spTree>
    <p:extLst>
      <p:ext uri="{BB962C8B-B14F-4D97-AF65-F5344CB8AC3E}">
        <p14:creationId xmlns:p14="http://schemas.microsoft.com/office/powerpoint/2010/main" val="343890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SIGKDD</a:t>
            </a:r>
            <a:r>
              <a:rPr lang="en-US" baseline="0" dirty="0" smtClean="0"/>
              <a:t> 1998: sexy word for KDD</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20</a:t>
            </a:fld>
            <a:endParaRPr lang="en-US"/>
          </a:p>
        </p:txBody>
      </p:sp>
    </p:spTree>
    <p:extLst>
      <p:ext uri="{BB962C8B-B14F-4D97-AF65-F5344CB8AC3E}">
        <p14:creationId xmlns:p14="http://schemas.microsoft.com/office/powerpoint/2010/main" val="4255750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24</a:t>
            </a:fld>
            <a:endParaRPr lang="en-US"/>
          </a:p>
        </p:txBody>
      </p:sp>
    </p:spTree>
    <p:extLst>
      <p:ext uri="{BB962C8B-B14F-4D97-AF65-F5344CB8AC3E}">
        <p14:creationId xmlns:p14="http://schemas.microsoft.com/office/powerpoint/2010/main" val="378291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4974">
              <a:defRPr/>
            </a:pPr>
            <a:r>
              <a:rPr lang="en-US" dirty="0"/>
              <a:t>Social scientists have long drawn on data collections from governments and elsewhere to track demographic trends such as inflation and employment rates.  However, now in the digital era, our daily activities from birth until death leave digital crumbs all over cyberspace, </a:t>
            </a:r>
          </a:p>
          <a:p>
            <a:pPr defTabSz="934974">
              <a:defRPr/>
            </a:pPr>
            <a:endParaRPr lang="en-US" dirty="0"/>
          </a:p>
          <a:p>
            <a:r>
              <a:rPr lang="en-US" dirty="0"/>
              <a:t>Collectively, these digital traces—across a group, town, county, state, or nation—form a population’s </a:t>
            </a:r>
            <a:r>
              <a:rPr lang="en-US" b="1" i="1" dirty="0"/>
              <a:t>social genome</a:t>
            </a:r>
            <a:r>
              <a:rPr lang="en-US" dirty="0"/>
              <a:t>, the collective footprints of our society.</a:t>
            </a:r>
          </a:p>
          <a:p>
            <a:endParaRPr lang="en-US" dirty="0"/>
          </a:p>
          <a:p>
            <a:pPr defTabSz="934974">
              <a:defRPr/>
            </a:pPr>
            <a:r>
              <a:rPr lang="en-US" dirty="0"/>
              <a:t>and we have the technology to gather and analyze these crumbs to obtain crucial insights into the most challenging problems in society such as healthcare, economics, and education.</a:t>
            </a:r>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40AD1727-867F-4811-92B6-2AFB04E1D89D}" type="slidenum">
              <a:rPr lang="en-US" altLang="en-US" sz="1200"/>
              <a:pPr eaLnBrk="1" hangingPunct="1"/>
              <a:t>25</a:t>
            </a:fld>
            <a:endParaRPr lang="en-US" altLang="en-US" sz="1200"/>
          </a:p>
        </p:txBody>
      </p:sp>
    </p:spTree>
    <p:extLst>
      <p:ext uri="{BB962C8B-B14F-4D97-AF65-F5344CB8AC3E}">
        <p14:creationId xmlns:p14="http://schemas.microsoft.com/office/powerpoint/2010/main" val="96753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Population informatics</a:t>
            </a:r>
            <a:r>
              <a:rPr lang="en-US" dirty="0" smtClean="0"/>
              <a:t> is the burgeoning field at the intersection of social sciences, health sciences, computer science, and statistics that applies quantitative methods and computational tools to answer questions about human populations.</a:t>
            </a:r>
          </a:p>
          <a:p>
            <a:r>
              <a:rPr lang="en-US" dirty="0" smtClean="0"/>
              <a:t> </a:t>
            </a:r>
          </a:p>
          <a:p>
            <a:pPr defTabSz="934974">
              <a:defRPr/>
            </a:pPr>
            <a:r>
              <a:rPr lang="en-US" dirty="0" smtClean="0"/>
              <a:t>Social </a:t>
            </a:r>
            <a:r>
              <a:rPr lang="en-US" dirty="0"/>
              <a:t>genome data can tell us about how people live, work, respond to change, and make decisions, and most importantly </a:t>
            </a:r>
            <a:r>
              <a:rPr lang="en-US" b="1" dirty="0"/>
              <a:t>the collective impact of these individual decisions</a:t>
            </a:r>
            <a:r>
              <a:rPr lang="en-US" dirty="0"/>
              <a:t>. Such insights help us understand the root causes of social and public health problems, predict the downstream effects of different policy options, and allocate our collective resources for the greatest impact.</a:t>
            </a:r>
          </a:p>
          <a:p>
            <a:endParaRPr lang="en-US" b="1" dirty="0"/>
          </a:p>
          <a:p>
            <a:r>
              <a:rPr lang="en-US" dirty="0"/>
              <a:t>Just as bioinformatics has revolutionized biological research, population informatics could catalyze significant advances in our understanding of trends in society, health, and human behavior.  </a:t>
            </a:r>
          </a:p>
          <a:p>
            <a:endParaRPr lang="en-US" dirty="0"/>
          </a:p>
          <a:p>
            <a:pPr defTabSz="934974">
              <a:defRPr/>
            </a:pPr>
            <a:r>
              <a:rPr lang="en-US" dirty="0"/>
              <a:t>Never before in history have we had more data to use for population research, however, privacy and confidentiality protection is critical to the success of population informatics research.</a:t>
            </a:r>
          </a:p>
          <a:p>
            <a:endParaRPr lang="en-US" b="1" dirty="0"/>
          </a:p>
          <a:p>
            <a:r>
              <a:rPr lang="en-US" b="1" dirty="0"/>
              <a:t>--------------------</a:t>
            </a:r>
          </a:p>
          <a:p>
            <a:r>
              <a:rPr lang="en-US" dirty="0"/>
              <a:t>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26</a:t>
            </a:fld>
            <a:endParaRPr lang="en-US"/>
          </a:p>
        </p:txBody>
      </p:sp>
    </p:spTree>
    <p:extLst>
      <p:ext uri="{BB962C8B-B14F-4D97-AF65-F5344CB8AC3E}">
        <p14:creationId xmlns:p14="http://schemas.microsoft.com/office/powerpoint/2010/main" val="2961165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spcBef>
                <a:spcPct val="30000"/>
              </a:spcBef>
              <a:defRPr sz="1200">
                <a:solidFill>
                  <a:schemeClr val="tx1"/>
                </a:solidFill>
                <a:latin typeface="Calibri" panose="020F0502020204030204" pitchFamily="34" charset="0"/>
              </a:defRPr>
            </a:lvl1pPr>
            <a:lvl2pPr marL="742950" indent="-285750" defTabSz="908050">
              <a:spcBef>
                <a:spcPct val="30000"/>
              </a:spcBef>
              <a:defRPr sz="1200">
                <a:solidFill>
                  <a:schemeClr val="tx1"/>
                </a:solidFill>
                <a:latin typeface="Calibri" panose="020F0502020204030204" pitchFamily="34" charset="0"/>
              </a:defRPr>
            </a:lvl2pPr>
            <a:lvl3pPr marL="1143000" indent="-228600" defTabSz="908050">
              <a:spcBef>
                <a:spcPct val="30000"/>
              </a:spcBef>
              <a:defRPr sz="1200">
                <a:solidFill>
                  <a:schemeClr val="tx1"/>
                </a:solidFill>
                <a:latin typeface="Calibri" panose="020F0502020204030204" pitchFamily="34" charset="0"/>
              </a:defRPr>
            </a:lvl3pPr>
            <a:lvl4pPr marL="1600200" indent="-228600" defTabSz="908050">
              <a:spcBef>
                <a:spcPct val="30000"/>
              </a:spcBef>
              <a:defRPr sz="1200">
                <a:solidFill>
                  <a:schemeClr val="tx1"/>
                </a:solidFill>
                <a:latin typeface="Calibri" panose="020F0502020204030204" pitchFamily="34" charset="0"/>
              </a:defRPr>
            </a:lvl4pPr>
            <a:lvl5pPr marL="2057400" indent="-228600" defTabSz="908050">
              <a:spcBef>
                <a:spcPct val="30000"/>
              </a:spcBef>
              <a:defRPr sz="1200">
                <a:solidFill>
                  <a:schemeClr val="tx1"/>
                </a:solidFill>
                <a:latin typeface="Calibri" panose="020F0502020204030204" pitchFamily="34" charset="0"/>
              </a:defRPr>
            </a:lvl5pPr>
            <a:lvl6pPr marL="2514600" indent="-228600" defTabSz="90805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805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805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80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CCD7DB-AC76-4361-8B22-6939F5729BD5}" type="slidenum">
              <a:rPr lang="en-US" altLang="en-US"/>
              <a:pPr>
                <a:spcBef>
                  <a:spcPct val="0"/>
                </a:spcBef>
              </a:pPr>
              <a:t>27</a:t>
            </a:fld>
            <a:endParaRPr lang="en-US" altLang="en-US"/>
          </a:p>
        </p:txBody>
      </p:sp>
    </p:spTree>
    <p:extLst>
      <p:ext uri="{BB962C8B-B14F-4D97-AF65-F5344CB8AC3E}">
        <p14:creationId xmlns:p14="http://schemas.microsoft.com/office/powerpoint/2010/main" val="1292935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a:t>
            </a:r>
            <a:r>
              <a:rPr lang="en-US" dirty="0" smtClean="0"/>
              <a:t>flu</a:t>
            </a:r>
          </a:p>
          <a:p>
            <a:r>
              <a:rPr lang="en-US" dirty="0" smtClean="0"/>
              <a:t>model NY ferry boat route to preserve fish</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28</a:t>
            </a:fld>
            <a:endParaRPr lang="en-US"/>
          </a:p>
        </p:txBody>
      </p:sp>
    </p:spTree>
    <p:extLst>
      <p:ext uri="{BB962C8B-B14F-4D97-AF65-F5344CB8AC3E}">
        <p14:creationId xmlns:p14="http://schemas.microsoft.com/office/powerpoint/2010/main" val="964938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003ED75-D9AD-BE44-A923-67502964FC06}" type="slidenum">
              <a:rPr lang="en-US" smtClean="0"/>
              <a:pPr/>
              <a:t>30</a:t>
            </a:fld>
            <a:endParaRPr lang="en-US"/>
          </a:p>
        </p:txBody>
      </p:sp>
      <p:sp>
        <p:nvSpPr>
          <p:cNvPr id="5" name="Date Placeholder 4"/>
          <p:cNvSpPr>
            <a:spLocks noGrp="1"/>
          </p:cNvSpPr>
          <p:nvPr>
            <p:ph type="dt" idx="11"/>
          </p:nvPr>
        </p:nvSpPr>
        <p:spPr/>
        <p:txBody>
          <a:bodyPr/>
          <a:lstStyle/>
          <a:p>
            <a:pPr>
              <a:defRPr/>
            </a:pPr>
            <a:fld id="{5221E382-D0F1-5E49-A964-B856B1E56374}" type="datetime1">
              <a:rPr lang="en-US" smtClean="0"/>
              <a:pPr>
                <a:defRPr/>
              </a:pPr>
              <a:t>4/21/2016</a:t>
            </a:fld>
            <a:endParaRPr lang="en-US"/>
          </a:p>
        </p:txBody>
      </p:sp>
      <p:sp>
        <p:nvSpPr>
          <p:cNvPr id="6" name="Footer Placeholder 5"/>
          <p:cNvSpPr>
            <a:spLocks noGrp="1"/>
          </p:cNvSpPr>
          <p:nvPr>
            <p:ph type="ftr" sz="quarter" idx="12"/>
          </p:nvPr>
        </p:nvSpPr>
        <p:spPr/>
        <p:txBody>
          <a:bodyPr/>
          <a:lstStyle/>
          <a:p>
            <a:pPr>
              <a:defRPr/>
            </a:pPr>
            <a:r>
              <a:rPr lang="en-US" smtClean="0"/>
              <a:t>AMPLab Overview - franklin@cs.berkeley.edu</a:t>
            </a:r>
            <a:endParaRPr lang="en-US"/>
          </a:p>
        </p:txBody>
      </p:sp>
    </p:spTree>
    <p:extLst>
      <p:ext uri="{BB962C8B-B14F-4D97-AF65-F5344CB8AC3E}">
        <p14:creationId xmlns:p14="http://schemas.microsoft.com/office/powerpoint/2010/main" val="4101590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ADA84204-236A-4ABD-AD3A-FF674F34AA26}" type="datetime1">
              <a:rPr lang="ko-KR" altLang="en-US" smtClean="0"/>
              <a:pPr>
                <a:defRPr/>
              </a:pPr>
              <a:t>2016-04-21</a:t>
            </a:fld>
            <a:endParaRPr lang="en-US" altLang="ko-KR"/>
          </a:p>
        </p:txBody>
      </p:sp>
      <p:sp>
        <p:nvSpPr>
          <p:cNvPr id="5" name="Slide Number Placeholder 4"/>
          <p:cNvSpPr>
            <a:spLocks noGrp="1"/>
          </p:cNvSpPr>
          <p:nvPr>
            <p:ph type="sldNum" sz="quarter" idx="11"/>
          </p:nvPr>
        </p:nvSpPr>
        <p:spPr/>
        <p:txBody>
          <a:bodyPr/>
          <a:lstStyle/>
          <a:p>
            <a:pPr>
              <a:defRPr/>
            </a:pPr>
            <a:fld id="{B6757C48-F1C5-4480-AC96-6FAD636D296A}" type="slidenum">
              <a:rPr lang="ko-KR" altLang="en-US" smtClean="0"/>
              <a:pPr>
                <a:defRPr/>
              </a:pPr>
              <a:t>33</a:t>
            </a:fld>
            <a:endParaRPr lang="en-US" altLang="ko-KR"/>
          </a:p>
        </p:txBody>
      </p:sp>
    </p:spTree>
    <p:extLst>
      <p:ext uri="{BB962C8B-B14F-4D97-AF65-F5344CB8AC3E}">
        <p14:creationId xmlns:p14="http://schemas.microsoft.com/office/powerpoint/2010/main" val="3250209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Health &amp; human services</a:t>
            </a:r>
            <a:r>
              <a:rPr lang="en-US" baseline="0" dirty="0" smtClean="0"/>
              <a:t> commission</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2</a:t>
            </a:fld>
            <a:endParaRPr lang="en-US"/>
          </a:p>
        </p:txBody>
      </p:sp>
    </p:spTree>
    <p:extLst>
      <p:ext uri="{BB962C8B-B14F-4D97-AF65-F5344CB8AC3E}">
        <p14:creationId xmlns:p14="http://schemas.microsoft.com/office/powerpoint/2010/main" val="3701847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ADA84204-236A-4ABD-AD3A-FF674F34AA26}" type="datetime1">
              <a:rPr lang="ko-KR" altLang="en-US" smtClean="0"/>
              <a:pPr>
                <a:defRPr/>
              </a:pPr>
              <a:t>2016-04-21</a:t>
            </a:fld>
            <a:endParaRPr lang="en-US" altLang="ko-KR"/>
          </a:p>
        </p:txBody>
      </p:sp>
      <p:sp>
        <p:nvSpPr>
          <p:cNvPr id="5" name="Slide Number Placeholder 4"/>
          <p:cNvSpPr>
            <a:spLocks noGrp="1"/>
          </p:cNvSpPr>
          <p:nvPr>
            <p:ph type="sldNum" sz="quarter" idx="11"/>
          </p:nvPr>
        </p:nvSpPr>
        <p:spPr/>
        <p:txBody>
          <a:bodyPr/>
          <a:lstStyle/>
          <a:p>
            <a:pPr>
              <a:defRPr/>
            </a:pPr>
            <a:fld id="{B6757C48-F1C5-4480-AC96-6FAD636D296A}" type="slidenum">
              <a:rPr lang="ko-KR" altLang="en-US" smtClean="0"/>
              <a:pPr>
                <a:defRPr/>
              </a:pPr>
              <a:t>39</a:t>
            </a:fld>
            <a:endParaRPr lang="en-US" altLang="ko-KR"/>
          </a:p>
        </p:txBody>
      </p:sp>
    </p:spTree>
    <p:extLst>
      <p:ext uri="{BB962C8B-B14F-4D97-AF65-F5344CB8AC3E}">
        <p14:creationId xmlns:p14="http://schemas.microsoft.com/office/powerpoint/2010/main" val="1486799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smtClean="0"/>
              <a:t>Research is and should be held to a higher ethical standard.</a:t>
            </a:r>
          </a:p>
          <a:p>
            <a:pPr defTabSz="934974">
              <a:defRPr/>
            </a:pPr>
            <a:r>
              <a:rPr lang="en-US" dirty="0" smtClean="0"/>
              <a:t>It also requires more accurate results than is acceptable when recommending books.  </a:t>
            </a:r>
          </a:p>
          <a:p>
            <a:pPr defTabSz="934974">
              <a:defRPr/>
            </a:pPr>
            <a:endParaRPr lang="en-US" dirty="0" smtClean="0"/>
          </a:p>
          <a:p>
            <a:pPr defTabSz="934974">
              <a:defRPr/>
            </a:pPr>
            <a:r>
              <a:rPr lang="en-US" dirty="0" smtClean="0"/>
              <a:t>So far, challenges associated with maintaining privacy and confidentiality, data access, integration, and management and error management have constrained the use of person-level data in these areas of research, leaving rich databases largely untapped.</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46</a:t>
            </a:fld>
            <a:endParaRPr lang="en-US"/>
          </a:p>
        </p:txBody>
      </p:sp>
    </p:spTree>
    <p:extLst>
      <p:ext uri="{BB962C8B-B14F-4D97-AF65-F5344CB8AC3E}">
        <p14:creationId xmlns:p14="http://schemas.microsoft.com/office/powerpoint/2010/main" val="2660918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smtClean="0"/>
              <a:t>Research is and should be held to a higher ethical standard.</a:t>
            </a:r>
          </a:p>
          <a:p>
            <a:pPr defTabSz="934974">
              <a:defRPr/>
            </a:pPr>
            <a:r>
              <a:rPr lang="en-US" dirty="0" smtClean="0"/>
              <a:t>It also requires more accurate results than is acceptable when recommending books.  </a:t>
            </a:r>
          </a:p>
          <a:p>
            <a:pPr defTabSz="934974">
              <a:defRPr/>
            </a:pPr>
            <a:endParaRPr lang="en-US" dirty="0" smtClean="0"/>
          </a:p>
          <a:p>
            <a:pPr defTabSz="934974">
              <a:defRPr/>
            </a:pPr>
            <a:r>
              <a:rPr lang="en-US" dirty="0" smtClean="0"/>
              <a:t>So far, challenges associated with maintaining privacy and confidentiality, data access, integration, and management and error management have constrained the use of person-level data in these areas of research, leaving rich databases largely untapped.</a:t>
            </a:r>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47</a:t>
            </a:fld>
            <a:endParaRPr lang="en-US"/>
          </a:p>
        </p:txBody>
      </p:sp>
    </p:spTree>
    <p:extLst>
      <p:ext uri="{BB962C8B-B14F-4D97-AF65-F5344CB8AC3E}">
        <p14:creationId xmlns:p14="http://schemas.microsoft.com/office/powerpoint/2010/main" val="1761843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spcBef>
                <a:spcPct val="30000"/>
              </a:spcBef>
              <a:defRPr sz="1200">
                <a:solidFill>
                  <a:schemeClr val="tx1"/>
                </a:solidFill>
                <a:latin typeface="Calibri" panose="020F0502020204030204" pitchFamily="34" charset="0"/>
              </a:defRPr>
            </a:lvl1pPr>
            <a:lvl2pPr marL="742950" indent="-285750" defTabSz="908050">
              <a:spcBef>
                <a:spcPct val="30000"/>
              </a:spcBef>
              <a:defRPr sz="1200">
                <a:solidFill>
                  <a:schemeClr val="tx1"/>
                </a:solidFill>
                <a:latin typeface="Calibri" panose="020F0502020204030204" pitchFamily="34" charset="0"/>
              </a:defRPr>
            </a:lvl2pPr>
            <a:lvl3pPr marL="1143000" indent="-228600" defTabSz="908050">
              <a:spcBef>
                <a:spcPct val="30000"/>
              </a:spcBef>
              <a:defRPr sz="1200">
                <a:solidFill>
                  <a:schemeClr val="tx1"/>
                </a:solidFill>
                <a:latin typeface="Calibri" panose="020F0502020204030204" pitchFamily="34" charset="0"/>
              </a:defRPr>
            </a:lvl3pPr>
            <a:lvl4pPr marL="1600200" indent="-228600" defTabSz="908050">
              <a:spcBef>
                <a:spcPct val="30000"/>
              </a:spcBef>
              <a:defRPr sz="1200">
                <a:solidFill>
                  <a:schemeClr val="tx1"/>
                </a:solidFill>
                <a:latin typeface="Calibri" panose="020F0502020204030204" pitchFamily="34" charset="0"/>
              </a:defRPr>
            </a:lvl4pPr>
            <a:lvl5pPr marL="2057400" indent="-228600" defTabSz="908050">
              <a:spcBef>
                <a:spcPct val="30000"/>
              </a:spcBef>
              <a:defRPr sz="1200">
                <a:solidFill>
                  <a:schemeClr val="tx1"/>
                </a:solidFill>
                <a:latin typeface="Calibri" panose="020F0502020204030204" pitchFamily="34" charset="0"/>
              </a:defRPr>
            </a:lvl5pPr>
            <a:lvl6pPr marL="2514600" indent="-228600" defTabSz="90805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0805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0805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0805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CCD7DB-AC76-4361-8B22-6939F5729BD5}" type="slidenum">
              <a:rPr lang="en-US" altLang="en-US"/>
              <a:pPr>
                <a:spcBef>
                  <a:spcPct val="0"/>
                </a:spcBef>
              </a:pPr>
              <a:t>48</a:t>
            </a:fld>
            <a:endParaRPr lang="en-US" altLang="en-US"/>
          </a:p>
        </p:txBody>
      </p:sp>
    </p:spTree>
    <p:extLst>
      <p:ext uri="{BB962C8B-B14F-4D97-AF65-F5344CB8AC3E}">
        <p14:creationId xmlns:p14="http://schemas.microsoft.com/office/powerpoint/2010/main" val="1673410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information accountability is effective</a:t>
            </a:r>
            <a:r>
              <a:rPr lang="en-US" baseline="0" dirty="0" smtClean="0"/>
              <a:t> in privacy protection!</a:t>
            </a:r>
          </a:p>
          <a:p>
            <a:r>
              <a:rPr lang="en-US" dirty="0" smtClean="0"/>
              <a:t/>
            </a:r>
            <a:br>
              <a:rPr lang="en-US" dirty="0" smtClean="0"/>
            </a:br>
            <a:r>
              <a:rPr lang="en-US" dirty="0" smtClean="0"/>
              <a:t>Although </a:t>
            </a:r>
            <a:r>
              <a:rPr lang="en-US" dirty="0"/>
              <a:t>secrecy (limiting access) seems the instinctive method for best protection, in practice, secrecy has limited power for real protection.  And yet </a:t>
            </a:r>
            <a:r>
              <a:rPr lang="en-US" dirty="0" smtClean="0"/>
              <a:t>it </a:t>
            </a:r>
            <a:r>
              <a:rPr lang="en-US" dirty="0"/>
              <a:t>has </a:t>
            </a:r>
            <a:r>
              <a:rPr lang="en-US" dirty="0" smtClean="0"/>
              <a:t>severe </a:t>
            </a:r>
            <a:r>
              <a:rPr lang="en-US" dirty="0"/>
              <a:t>consequences related to </a:t>
            </a:r>
            <a:r>
              <a:rPr lang="en-US" dirty="0" smtClean="0"/>
              <a:t>the accuracy </a:t>
            </a:r>
            <a:r>
              <a:rPr lang="en-US" dirty="0"/>
              <a:t>of data and decisions, cost of use for legitimate purposes, as well as transparency and democracy.  Many of us have experienced the difficulty of correcting a careless data entry error that has a taken weeks to fix.</a:t>
            </a:r>
          </a:p>
          <a:p>
            <a:r>
              <a:rPr lang="en-US" dirty="0"/>
              <a:t> </a:t>
            </a:r>
          </a:p>
          <a:p>
            <a:r>
              <a:rPr lang="en-US" dirty="0"/>
              <a:t>In contrast, the financial sector has long been able to provide high level of protection on personal financial data, one of the most private information targeted by the most malicious cybercrimes </a:t>
            </a:r>
            <a:r>
              <a:rPr lang="en-US" dirty="0" smtClean="0"/>
              <a:t>today. Our </a:t>
            </a:r>
            <a:r>
              <a:rPr lang="en-US" dirty="0"/>
              <a:t>credit history is our financial social genome which is well protected with a combination of technology and </a:t>
            </a:r>
            <a:r>
              <a:rPr lang="en-US" dirty="0" smtClean="0"/>
              <a:t>governance</a:t>
            </a:r>
            <a:r>
              <a:rPr lang="en-US" baseline="0" dirty="0" smtClean="0"/>
              <a:t> via information accountability.</a:t>
            </a:r>
            <a:endParaRPr lang="en-US" dirty="0" smtClean="0"/>
          </a:p>
          <a:p>
            <a:r>
              <a:rPr lang="en-US" dirty="0"/>
              <a:t> </a:t>
            </a:r>
          </a:p>
          <a:p>
            <a:r>
              <a:rPr lang="en-US" dirty="0"/>
              <a:t>Just as the financial sector has </a:t>
            </a:r>
            <a:r>
              <a:rPr lang="en-US" dirty="0" smtClean="0"/>
              <a:t>succeeded </a:t>
            </a:r>
            <a:r>
              <a:rPr lang="en-US" dirty="0"/>
              <a:t>in providing protection through the use of secure computer software, the building of a safe environment, and increased governance and monitoring of how the data is collected and used, when social genome data libraries can take a similar approach </a:t>
            </a:r>
            <a:r>
              <a:rPr lang="en-US" dirty="0" smtClean="0"/>
              <a:t>these </a:t>
            </a:r>
            <a:r>
              <a:rPr lang="en-US" dirty="0"/>
              <a:t>projects could facilitate the growth of population informatics as a revolutionary research tool to benefit our society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53</a:t>
            </a:fld>
            <a:endParaRPr lang="en-US"/>
          </a:p>
        </p:txBody>
      </p:sp>
    </p:spTree>
    <p:extLst>
      <p:ext uri="{BB962C8B-B14F-4D97-AF65-F5344CB8AC3E}">
        <p14:creationId xmlns:p14="http://schemas.microsoft.com/office/powerpoint/2010/main" val="3223674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t>
            </a:r>
            <a:r>
              <a:rPr lang="en-US" baseline="0" dirty="0" smtClean="0"/>
              <a:t> it is important to understand </a:t>
            </a:r>
            <a:r>
              <a:rPr lang="en-US" dirty="0" smtClean="0"/>
              <a:t>that </a:t>
            </a:r>
            <a:r>
              <a:rPr lang="en-US" dirty="0"/>
              <a:t>information privacy is a budget </a:t>
            </a:r>
            <a:r>
              <a:rPr lang="en-US" dirty="0" smtClean="0"/>
              <a:t>constrained problem </a:t>
            </a:r>
            <a:r>
              <a:rPr lang="en-US" baseline="0" dirty="0" smtClean="0"/>
              <a:t>as proven mathematically by </a:t>
            </a:r>
            <a:r>
              <a:rPr lang="en-US" dirty="0" smtClean="0"/>
              <a:t>privacy experts …that </a:t>
            </a:r>
            <a:r>
              <a:rPr lang="en-US" dirty="0"/>
              <a:t>privacy and use of the data MUST be balanced.</a:t>
            </a:r>
          </a:p>
          <a:p>
            <a:r>
              <a:rPr lang="en-US" dirty="0"/>
              <a:t>The goal is to achieve the maximum utility under a fixed privacy budget. </a:t>
            </a:r>
            <a:r>
              <a:rPr lang="en-US" dirty="0" smtClean="0"/>
              <a:t> You can not assume unlimited privacy in the real world.</a:t>
            </a:r>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54</a:t>
            </a:fld>
            <a:endParaRPr lang="en-US"/>
          </a:p>
        </p:txBody>
      </p:sp>
      <p:sp>
        <p:nvSpPr>
          <p:cNvPr id="5" name="Footer Placeholder 4"/>
          <p:cNvSpPr>
            <a:spLocks noGrp="1"/>
          </p:cNvSpPr>
          <p:nvPr>
            <p:ph type="ftr" sz="quarter" idx="11"/>
          </p:nvPr>
        </p:nvSpPr>
        <p:spPr/>
        <p:txBody>
          <a:bodyPr/>
          <a:lstStyle/>
          <a:p>
            <a:r>
              <a:rPr lang="en-US" smtClean="0"/>
              <a:t>Kum</a:t>
            </a:r>
            <a:endParaRPr lang="en-US"/>
          </a:p>
        </p:txBody>
      </p:sp>
      <p:sp>
        <p:nvSpPr>
          <p:cNvPr id="6" name="Header Placeholder 5"/>
          <p:cNvSpPr>
            <a:spLocks noGrp="1"/>
          </p:cNvSpPr>
          <p:nvPr>
            <p:ph type="hdr" sz="quarter" idx="12"/>
          </p:nvPr>
        </p:nvSpPr>
        <p:spPr/>
        <p:txBody>
          <a:bodyPr/>
          <a:lstStyle/>
          <a:p>
            <a:r>
              <a:rPr lang="en-US" smtClean="0"/>
              <a:t>PHPM 631</a:t>
            </a:r>
            <a:endParaRPr lang="en-US"/>
          </a:p>
        </p:txBody>
      </p:sp>
    </p:spTree>
    <p:extLst>
      <p:ext uri="{BB962C8B-B14F-4D97-AF65-F5344CB8AC3E}">
        <p14:creationId xmlns:p14="http://schemas.microsoft.com/office/powerpoint/2010/main" val="172600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56</a:t>
            </a:fld>
            <a:endParaRPr lang="en-US"/>
          </a:p>
        </p:txBody>
      </p:sp>
    </p:spTree>
    <p:extLst>
      <p:ext uri="{BB962C8B-B14F-4D97-AF65-F5344CB8AC3E}">
        <p14:creationId xmlns:p14="http://schemas.microsoft.com/office/powerpoint/2010/main" val="229893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Finally</a:t>
            </a:r>
            <a:r>
              <a:rPr lang="en-US" dirty="0"/>
              <a:t>, </a:t>
            </a:r>
            <a:r>
              <a:rPr lang="en-US" dirty="0" smtClean="0"/>
              <a:t>personal </a:t>
            </a:r>
            <a:r>
              <a:rPr lang="en-US" dirty="0"/>
              <a:t>big data is freely used for many undesirable purposes today. </a:t>
            </a:r>
            <a:r>
              <a:rPr lang="en-US" dirty="0" smtClean="0"/>
              <a:t> We should distinguish</a:t>
            </a:r>
            <a:r>
              <a:rPr lang="en-US" baseline="0" dirty="0" smtClean="0"/>
              <a:t> between using big data for research and these other purposes. The use of personal big data for research needs to consider </a:t>
            </a:r>
            <a:r>
              <a:rPr lang="en-US" dirty="0" smtClean="0"/>
              <a:t> the actual risk of harm, benefit to society, as well as the huge lost opportunity cost of not using big data for research.  </a:t>
            </a:r>
          </a:p>
          <a:p>
            <a:r>
              <a:rPr lang="en-US" dirty="0" smtClean="0"/>
              <a:t>We can do this the right way with control and accountability, j</a:t>
            </a:r>
            <a:r>
              <a:rPr lang="en-US" baseline="0" dirty="0" smtClean="0"/>
              <a:t>ust as we do in the credit report system</a:t>
            </a:r>
          </a:p>
          <a:p>
            <a:r>
              <a:rPr lang="en-US" baseline="0" dirty="0" smtClean="0"/>
              <a:t>...</a:t>
            </a:r>
            <a:r>
              <a:rPr lang="en-US" b="1" baseline="0" dirty="0" smtClean="0"/>
              <a:t> by making the use of data very transparent.</a:t>
            </a:r>
          </a:p>
          <a:p>
            <a:endParaRPr lang="en-US" baseline="0" dirty="0" smtClean="0"/>
          </a:p>
          <a:p>
            <a:r>
              <a:rPr lang="en-US" dirty="0" smtClean="0"/>
              <a:t>It </a:t>
            </a:r>
            <a:r>
              <a:rPr lang="en-US" dirty="0"/>
              <a:t>is time </a:t>
            </a:r>
            <a:r>
              <a:rPr lang="en-US" dirty="0" smtClean="0"/>
              <a:t>to reap</a:t>
            </a:r>
            <a:r>
              <a:rPr lang="en-US" baseline="0" dirty="0" smtClean="0"/>
              <a:t> the benefits of</a:t>
            </a:r>
            <a:r>
              <a:rPr lang="en-US" dirty="0" smtClean="0"/>
              <a:t> </a:t>
            </a:r>
            <a:r>
              <a:rPr lang="en-US" dirty="0"/>
              <a:t>big data </a:t>
            </a:r>
            <a:r>
              <a:rPr lang="en-US" dirty="0" smtClean="0"/>
              <a:t>by</a:t>
            </a:r>
            <a:r>
              <a:rPr lang="en-US" baseline="0" dirty="0" smtClean="0"/>
              <a:t> conducting </a:t>
            </a:r>
            <a:r>
              <a:rPr lang="en-US" dirty="0" smtClean="0"/>
              <a:t>research with it for </a:t>
            </a:r>
            <a:r>
              <a:rPr lang="en-US" dirty="0"/>
              <a:t>the greatest social </a:t>
            </a:r>
            <a:r>
              <a:rPr lang="en-US" dirty="0" smtClean="0"/>
              <a:t>benefit.</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57</a:t>
            </a:fld>
            <a:endParaRPr lang="en-US"/>
          </a:p>
        </p:txBody>
      </p:sp>
    </p:spTree>
    <p:extLst>
      <p:ext uri="{BB962C8B-B14F-4D97-AF65-F5344CB8AC3E}">
        <p14:creationId xmlns:p14="http://schemas.microsoft.com/office/powerpoint/2010/main" val="957001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1796"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8960" indent="-280370">
              <a:defRPr kumimoji="1" sz="1400">
                <a:solidFill>
                  <a:schemeClr val="tx1"/>
                </a:solidFill>
                <a:latin typeface="Times New Roman" pitchFamily="18" charset="0"/>
                <a:ea typeface="굴림" pitchFamily="50" charset="-127"/>
              </a:defRPr>
            </a:lvl2pPr>
            <a:lvl3pPr marL="1121477" indent="-224295">
              <a:defRPr kumimoji="1" sz="1400">
                <a:solidFill>
                  <a:schemeClr val="tx1"/>
                </a:solidFill>
                <a:latin typeface="Times New Roman" pitchFamily="18" charset="0"/>
                <a:ea typeface="굴림" pitchFamily="50" charset="-127"/>
              </a:defRPr>
            </a:lvl3pPr>
            <a:lvl4pPr marL="1570067" indent="-224295">
              <a:defRPr kumimoji="1" sz="1400">
                <a:solidFill>
                  <a:schemeClr val="tx1"/>
                </a:solidFill>
                <a:latin typeface="Times New Roman" pitchFamily="18" charset="0"/>
                <a:ea typeface="굴림" pitchFamily="50" charset="-127"/>
              </a:defRPr>
            </a:lvl4pPr>
            <a:lvl5pPr marL="2018658" indent="-224295">
              <a:defRPr kumimoji="1" sz="1400">
                <a:solidFill>
                  <a:schemeClr val="tx1"/>
                </a:solidFill>
                <a:latin typeface="Times New Roman" pitchFamily="18" charset="0"/>
                <a:ea typeface="굴림" pitchFamily="50" charset="-127"/>
              </a:defRPr>
            </a:lvl5pPr>
            <a:lvl6pPr marL="2467249"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5840"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43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02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9D95D63-6C00-475C-8608-3EBE111D1F5B}" type="datetime1">
              <a:rPr kumimoji="0" lang="ko-KR" altLang="en-US" sz="1300"/>
              <a:pPr/>
              <a:t>2016-04-21</a:t>
            </a:fld>
            <a:endParaRPr kumimoji="0" lang="en-US" altLang="ko-KR" sz="1300"/>
          </a:p>
        </p:txBody>
      </p:sp>
      <p:sp>
        <p:nvSpPr>
          <p:cNvPr id="161797"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8960" indent="-280370">
              <a:defRPr kumimoji="1" sz="1400">
                <a:solidFill>
                  <a:schemeClr val="tx1"/>
                </a:solidFill>
                <a:latin typeface="Times New Roman" pitchFamily="18" charset="0"/>
                <a:ea typeface="굴림" pitchFamily="50" charset="-127"/>
              </a:defRPr>
            </a:lvl2pPr>
            <a:lvl3pPr marL="1121477" indent="-224295">
              <a:defRPr kumimoji="1" sz="1400">
                <a:solidFill>
                  <a:schemeClr val="tx1"/>
                </a:solidFill>
                <a:latin typeface="Times New Roman" pitchFamily="18" charset="0"/>
                <a:ea typeface="굴림" pitchFamily="50" charset="-127"/>
              </a:defRPr>
            </a:lvl3pPr>
            <a:lvl4pPr marL="1570067" indent="-224295">
              <a:defRPr kumimoji="1" sz="1400">
                <a:solidFill>
                  <a:schemeClr val="tx1"/>
                </a:solidFill>
                <a:latin typeface="Times New Roman" pitchFamily="18" charset="0"/>
                <a:ea typeface="굴림" pitchFamily="50" charset="-127"/>
              </a:defRPr>
            </a:lvl4pPr>
            <a:lvl5pPr marL="2018658" indent="-224295">
              <a:defRPr kumimoji="1" sz="1400">
                <a:solidFill>
                  <a:schemeClr val="tx1"/>
                </a:solidFill>
                <a:latin typeface="Times New Roman" pitchFamily="18" charset="0"/>
                <a:ea typeface="굴림" pitchFamily="50" charset="-127"/>
              </a:defRPr>
            </a:lvl5pPr>
            <a:lvl6pPr marL="2467249"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5840"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43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021" indent="-22429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71E6929C-885B-47A1-A79B-C4A34942C0F4}" type="slidenum">
              <a:rPr kumimoji="0" lang="ko-KR" altLang="en-US" sz="1300"/>
              <a:pPr/>
              <a:t>64</a:t>
            </a:fld>
            <a:endParaRPr kumimoji="0" lang="en-US" altLang="ko-KR" sz="1300"/>
          </a:p>
        </p:txBody>
      </p:sp>
    </p:spTree>
    <p:extLst>
      <p:ext uri="{BB962C8B-B14F-4D97-AF65-F5344CB8AC3E}">
        <p14:creationId xmlns:p14="http://schemas.microsoft.com/office/powerpoint/2010/main" val="1541158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access to LOTS of data, often</a:t>
            </a:r>
            <a:r>
              <a:rPr lang="en-US" baseline="0" dirty="0" smtClean="0"/>
              <a:t> times include PII to prep</a:t>
            </a:r>
          </a:p>
          <a:p>
            <a:r>
              <a:rPr lang="en-US" baseline="0" dirty="0" smtClean="0"/>
              <a:t>High risk to privacy</a:t>
            </a:r>
          </a:p>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65</a:t>
            </a:fld>
            <a:endParaRPr lang="en-US"/>
          </a:p>
        </p:txBody>
      </p:sp>
    </p:spTree>
    <p:extLst>
      <p:ext uri="{BB962C8B-B14F-4D97-AF65-F5344CB8AC3E}">
        <p14:creationId xmlns:p14="http://schemas.microsoft.com/office/powerpoint/2010/main" val="3524395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a:t>there is NO turning back…this is a digital world, and the information is out there… personal information is already being used for undesirable purposes with no transparency or control.  We have already paid the cost of the digital society.  Target and NSA know about you.  </a:t>
            </a:r>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7</a:t>
            </a:fld>
            <a:endParaRPr lang="en-US"/>
          </a:p>
        </p:txBody>
      </p:sp>
    </p:spTree>
    <p:extLst>
      <p:ext uri="{BB962C8B-B14F-4D97-AF65-F5344CB8AC3E}">
        <p14:creationId xmlns:p14="http://schemas.microsoft.com/office/powerpoint/2010/main" val="964384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3962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E7874B89-4C65-4051-92B2-283B5D388F4C}" type="datetime1">
              <a:rPr kumimoji="0" lang="ko-KR" altLang="en-US" sz="1300"/>
              <a:pPr/>
              <a:t>2016-04-21</a:t>
            </a:fld>
            <a:endParaRPr kumimoji="0" lang="en-US" altLang="ko-KR" sz="1300"/>
          </a:p>
        </p:txBody>
      </p:sp>
      <p:sp>
        <p:nvSpPr>
          <p:cNvPr id="23962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EFC02813-3168-4B06-BEA8-6BA5A5A74362}" type="slidenum">
              <a:rPr kumimoji="0" lang="ko-KR" altLang="en-US" sz="1300"/>
              <a:pPr/>
              <a:t>68</a:t>
            </a:fld>
            <a:endParaRPr kumimoji="0" lang="en-US" altLang="ko-KR" sz="1300"/>
          </a:p>
        </p:txBody>
      </p:sp>
    </p:spTree>
    <p:extLst>
      <p:ext uri="{BB962C8B-B14F-4D97-AF65-F5344CB8AC3E}">
        <p14:creationId xmlns:p14="http://schemas.microsoft.com/office/powerpoint/2010/main" val="3321743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2016-04-21</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70</a:t>
            </a:fld>
            <a:endParaRPr kumimoji="0" lang="en-US" altLang="ko-KR" sz="1200"/>
          </a:p>
        </p:txBody>
      </p:sp>
    </p:spTree>
    <p:extLst>
      <p:ext uri="{BB962C8B-B14F-4D97-AF65-F5344CB8AC3E}">
        <p14:creationId xmlns:p14="http://schemas.microsoft.com/office/powerpoint/2010/main" val="1543094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2016-04-21</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71</a:t>
            </a:fld>
            <a:endParaRPr kumimoji="0" lang="en-US" altLang="ko-KR" sz="1200"/>
          </a:p>
        </p:txBody>
      </p:sp>
    </p:spTree>
    <p:extLst>
      <p:ext uri="{BB962C8B-B14F-4D97-AF65-F5344CB8AC3E}">
        <p14:creationId xmlns:p14="http://schemas.microsoft.com/office/powerpoint/2010/main" val="771250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Delicate species (live, change and move as you observe), requires special handling, container (DBS) and environment (lab)  </a:t>
            </a:r>
          </a:p>
        </p:txBody>
      </p:sp>
      <p:sp>
        <p:nvSpPr>
          <p:cNvPr id="128004"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98408713-3356-45B8-A438-D3A963506187}" type="datetime1">
              <a:rPr kumimoji="0" lang="ko-KR" altLang="en-US" sz="1200"/>
              <a:pPr/>
              <a:t>2016-04-21</a:t>
            </a:fld>
            <a:endParaRPr kumimoji="0" lang="en-US" altLang="ko-KR" sz="1200"/>
          </a:p>
        </p:txBody>
      </p:sp>
      <p:sp>
        <p:nvSpPr>
          <p:cNvPr id="128005"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7868" indent="-279949">
              <a:defRPr kumimoji="1" sz="1400">
                <a:solidFill>
                  <a:schemeClr val="tx1"/>
                </a:solidFill>
                <a:latin typeface="Times New Roman" pitchFamily="18" charset="0"/>
                <a:ea typeface="굴림" pitchFamily="50" charset="-127"/>
              </a:defRPr>
            </a:lvl2pPr>
            <a:lvl3pPr marL="1119797" indent="-223959">
              <a:defRPr kumimoji="1" sz="1400">
                <a:solidFill>
                  <a:schemeClr val="tx1"/>
                </a:solidFill>
                <a:latin typeface="Times New Roman" pitchFamily="18" charset="0"/>
                <a:ea typeface="굴림" pitchFamily="50" charset="-127"/>
              </a:defRPr>
            </a:lvl3pPr>
            <a:lvl4pPr marL="1567716" indent="-223959">
              <a:defRPr kumimoji="1" sz="1400">
                <a:solidFill>
                  <a:schemeClr val="tx1"/>
                </a:solidFill>
                <a:latin typeface="Times New Roman" pitchFamily="18" charset="0"/>
                <a:ea typeface="굴림" pitchFamily="50" charset="-127"/>
              </a:defRPr>
            </a:lvl4pPr>
            <a:lvl5pPr marL="2015635" indent="-223959">
              <a:defRPr kumimoji="1" sz="1400">
                <a:solidFill>
                  <a:schemeClr val="tx1"/>
                </a:solidFill>
                <a:latin typeface="Times New Roman" pitchFamily="18" charset="0"/>
                <a:ea typeface="굴림" pitchFamily="50" charset="-127"/>
              </a:defRPr>
            </a:lvl5pPr>
            <a:lvl6pPr marL="2463554"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1472"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59391"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07310" indent="-223959"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AF762EBE-E43E-4FA2-98B4-D267A2ABBA22}" type="slidenum">
              <a:rPr kumimoji="0" lang="ko-KR" altLang="en-US" sz="1200"/>
              <a:pPr/>
              <a:t>72</a:t>
            </a:fld>
            <a:endParaRPr kumimoji="0" lang="en-US" altLang="ko-KR" sz="1200"/>
          </a:p>
        </p:txBody>
      </p:sp>
    </p:spTree>
    <p:extLst>
      <p:ext uri="{BB962C8B-B14F-4D97-AF65-F5344CB8AC3E}">
        <p14:creationId xmlns:p14="http://schemas.microsoft.com/office/powerpoint/2010/main" val="394103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73</a:t>
            </a:fld>
            <a:endParaRPr lang="en-US"/>
          </a:p>
        </p:txBody>
      </p:sp>
    </p:spTree>
    <p:extLst>
      <p:ext uri="{BB962C8B-B14F-4D97-AF65-F5344CB8AC3E}">
        <p14:creationId xmlns:p14="http://schemas.microsoft.com/office/powerpoint/2010/main" val="2939566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74</a:t>
            </a:fld>
            <a:endParaRPr lang="en-US"/>
          </a:p>
        </p:txBody>
      </p:sp>
    </p:spTree>
    <p:extLst>
      <p:ext uri="{BB962C8B-B14F-4D97-AF65-F5344CB8AC3E}">
        <p14:creationId xmlns:p14="http://schemas.microsoft.com/office/powerpoint/2010/main" val="672812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76</a:t>
            </a:fld>
            <a:endParaRPr lang="en-US"/>
          </a:p>
        </p:txBody>
      </p:sp>
    </p:spTree>
    <p:extLst>
      <p:ext uri="{BB962C8B-B14F-4D97-AF65-F5344CB8AC3E}">
        <p14:creationId xmlns:p14="http://schemas.microsoft.com/office/powerpoint/2010/main" val="3913295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78</a:t>
            </a:fld>
            <a:endParaRPr lang="en-US"/>
          </a:p>
        </p:txBody>
      </p:sp>
    </p:spTree>
    <p:extLst>
      <p:ext uri="{BB962C8B-B14F-4D97-AF65-F5344CB8AC3E}">
        <p14:creationId xmlns:p14="http://schemas.microsoft.com/office/powerpoint/2010/main" val="3501547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4474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6816BC43-A46C-44F8-8772-DA57961B54B7}" type="datetime1">
              <a:rPr kumimoji="0" lang="ko-KR" altLang="en-US" sz="1300"/>
              <a:pPr/>
              <a:t>2016-04-22</a:t>
            </a:fld>
            <a:endParaRPr kumimoji="0" lang="en-US" altLang="ko-KR" sz="1300"/>
          </a:p>
        </p:txBody>
      </p:sp>
      <p:sp>
        <p:nvSpPr>
          <p:cNvPr id="24474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C3B88FBD-4A0E-4ABF-8CB3-A0E5A1B4290F}" type="slidenum">
              <a:rPr kumimoji="0" lang="ko-KR" altLang="en-US" sz="1300"/>
              <a:pPr/>
              <a:t>84</a:t>
            </a:fld>
            <a:endParaRPr kumimoji="0" lang="en-US" altLang="ko-KR" sz="1300"/>
          </a:p>
        </p:txBody>
      </p:sp>
      <p:sp>
        <p:nvSpPr>
          <p:cNvPr id="2" name="Footer Placeholder 1"/>
          <p:cNvSpPr>
            <a:spLocks noGrp="1"/>
          </p:cNvSpPr>
          <p:nvPr>
            <p:ph type="ftr" sz="quarter" idx="10"/>
          </p:nvPr>
        </p:nvSpPr>
        <p:spPr/>
        <p:txBody>
          <a:bodyPr/>
          <a:lstStyle/>
          <a:p>
            <a:r>
              <a:rPr lang="en-US" smtClean="0"/>
              <a:t>Kum</a:t>
            </a:r>
            <a:endParaRPr lang="en-US"/>
          </a:p>
        </p:txBody>
      </p:sp>
      <p:sp>
        <p:nvSpPr>
          <p:cNvPr id="3" name="Header Placeholder 2"/>
          <p:cNvSpPr>
            <a:spLocks noGrp="1"/>
          </p:cNvSpPr>
          <p:nvPr>
            <p:ph type="hdr" sz="quarter" idx="11"/>
          </p:nvPr>
        </p:nvSpPr>
        <p:spPr/>
        <p:txBody>
          <a:bodyPr/>
          <a:lstStyle/>
          <a:p>
            <a:r>
              <a:rPr lang="en-US" smtClean="0"/>
              <a:t>PHPM 631</a:t>
            </a:r>
            <a:endParaRPr lang="en-US"/>
          </a:p>
        </p:txBody>
      </p:sp>
    </p:spTree>
    <p:extLst>
      <p:ext uri="{BB962C8B-B14F-4D97-AF65-F5344CB8AC3E}">
        <p14:creationId xmlns:p14="http://schemas.microsoft.com/office/powerpoint/2010/main" val="2050654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AU" dirty="0" smtClean="0"/>
              <a:t>James Farrow: SA NT</a:t>
            </a:r>
            <a:endParaRPr lang="en-US" dirty="0" smtClean="0"/>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87</a:t>
            </a:fld>
            <a:endParaRPr lang="en-US"/>
          </a:p>
        </p:txBody>
      </p:sp>
    </p:spTree>
    <p:extLst>
      <p:ext uri="{BB962C8B-B14F-4D97-AF65-F5344CB8AC3E}">
        <p14:creationId xmlns:p14="http://schemas.microsoft.com/office/powerpoint/2010/main" val="224375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Isn’t </a:t>
            </a:r>
            <a:r>
              <a:rPr lang="en-US" dirty="0"/>
              <a:t>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questions like ‘What is the long term impact </a:t>
            </a:r>
            <a:r>
              <a:rPr lang="en-US" dirty="0" smtClean="0"/>
              <a:t>of </a:t>
            </a:r>
            <a:r>
              <a:rPr lang="en-US" dirty="0" err="1"/>
              <a:t>headstart</a:t>
            </a:r>
            <a:r>
              <a:rPr lang="en-US" dirty="0"/>
              <a:t>?’  </a:t>
            </a:r>
            <a:r>
              <a:rPr lang="en-US" dirty="0" smtClean="0"/>
              <a:t>or What effect does teacher pay in middle school have on college grades?</a:t>
            </a:r>
          </a:p>
          <a:p>
            <a:pPr defTabSz="934974">
              <a:defRPr/>
            </a:pPr>
            <a:r>
              <a:rPr lang="en-US" dirty="0" smtClean="0"/>
              <a:t>from </a:t>
            </a:r>
            <a:r>
              <a:rPr lang="en-US" dirty="0"/>
              <a:t>relevant datasets.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8</a:t>
            </a:fld>
            <a:endParaRPr lang="en-US"/>
          </a:p>
        </p:txBody>
      </p:sp>
    </p:spTree>
    <p:extLst>
      <p:ext uri="{BB962C8B-B14F-4D97-AF65-F5344CB8AC3E}">
        <p14:creationId xmlns:p14="http://schemas.microsoft.com/office/powerpoint/2010/main" val="1944675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89</a:t>
            </a:fld>
            <a:endParaRPr lang="en-US"/>
          </a:p>
        </p:txBody>
      </p:sp>
    </p:spTree>
    <p:extLst>
      <p:ext uri="{BB962C8B-B14F-4D97-AF65-F5344CB8AC3E}">
        <p14:creationId xmlns:p14="http://schemas.microsoft.com/office/powerpoint/2010/main" val="866608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91</a:t>
            </a:fld>
            <a:endParaRPr lang="en-US"/>
          </a:p>
        </p:txBody>
      </p:sp>
    </p:spTree>
    <p:extLst>
      <p:ext uri="{BB962C8B-B14F-4D97-AF65-F5344CB8AC3E}">
        <p14:creationId xmlns:p14="http://schemas.microsoft.com/office/powerpoint/2010/main" val="738846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4474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6816BC43-A46C-44F8-8772-DA57961B54B7}" type="datetime1">
              <a:rPr kumimoji="0" lang="ko-KR" altLang="en-US" sz="1300"/>
              <a:pPr/>
              <a:t>2016-04-21</a:t>
            </a:fld>
            <a:endParaRPr kumimoji="0" lang="en-US" altLang="ko-KR" sz="1300"/>
          </a:p>
        </p:txBody>
      </p:sp>
      <p:sp>
        <p:nvSpPr>
          <p:cNvPr id="24474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C3B88FBD-4A0E-4ABF-8CB3-A0E5A1B4290F}" type="slidenum">
              <a:rPr kumimoji="0" lang="ko-KR" altLang="en-US" sz="1300"/>
              <a:pPr/>
              <a:t>98</a:t>
            </a:fld>
            <a:endParaRPr kumimoji="0" lang="en-US" altLang="ko-KR" sz="1300"/>
          </a:p>
        </p:txBody>
      </p:sp>
    </p:spTree>
    <p:extLst>
      <p:ext uri="{BB962C8B-B14F-4D97-AF65-F5344CB8AC3E}">
        <p14:creationId xmlns:p14="http://schemas.microsoft.com/office/powerpoint/2010/main" val="840526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It will have different level of access based on the risk of harm… Safe summary data is provided as open data under open access, while more sensitive data is provided as monitored, controlled, or restricted access depending on the potential </a:t>
            </a:r>
            <a:r>
              <a:rPr lang="en-US" dirty="0" smtClean="0"/>
              <a:t>for harm </a:t>
            </a:r>
            <a:r>
              <a:rPr lang="en-US" dirty="0"/>
              <a:t>in using the data.</a:t>
            </a:r>
          </a:p>
          <a:p>
            <a:r>
              <a:rPr lang="en-US" dirty="0"/>
              <a:t> </a:t>
            </a:r>
          </a:p>
          <a:p>
            <a:r>
              <a:rPr lang="en-US" dirty="0"/>
              <a:t>For such a vision to become a reality, there must be a shift in our understanding of privacy protection and accountability from using sensitive data for research.</a:t>
            </a:r>
          </a:p>
          <a:p>
            <a:r>
              <a:rPr lang="en-US" dirty="0"/>
              <a:t> </a:t>
            </a:r>
          </a:p>
          <a:p>
            <a:endParaRPr lang="en-US" dirty="0" smtClean="0"/>
          </a:p>
          <a:p>
            <a:pPr eaLnBrk="1" hangingPunct="1">
              <a:spcBef>
                <a:spcPct val="0"/>
              </a:spcBef>
            </a:pPr>
            <a:endParaRPr lang="en-US" altLang="en-US" dirty="0" smtClean="0"/>
          </a:p>
        </p:txBody>
      </p:sp>
      <p:sp>
        <p:nvSpPr>
          <p:cNvPr id="32772"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1D54F3CF-9EDD-4950-9D65-F679D54E6A9D}" type="datetime1">
              <a:rPr lang="ko-KR" altLang="en-US" sz="1300">
                <a:solidFill>
                  <a:schemeClr val="tx1"/>
                </a:solidFill>
                <a:latin typeface="Times New Roman" panose="02020603050405020304" pitchFamily="18" charset="0"/>
                <a:ea typeface="Gulim" panose="020B0600000101010101" pitchFamily="34" charset="-127"/>
              </a:rPr>
              <a:pPr eaLnBrk="1" hangingPunct="1"/>
              <a:t>2016-04-21</a:t>
            </a:fld>
            <a:endParaRPr lang="en-US" altLang="ko-KR" sz="1300">
              <a:solidFill>
                <a:schemeClr val="tx1"/>
              </a:solidFill>
              <a:latin typeface="Times New Roman" panose="02020603050405020304" pitchFamily="18" charset="0"/>
              <a:ea typeface="Gulim" panose="020B0600000101010101" pitchFamily="34" charset="-127"/>
            </a:endParaRPr>
          </a:p>
        </p:txBody>
      </p:sp>
      <p:sp>
        <p:nvSpPr>
          <p:cNvPr id="32773"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596B8CE0-701B-483D-A100-B6CF98FCD19B}" type="slidenum">
              <a:rPr lang="ko-KR" altLang="en-US" sz="1300">
                <a:solidFill>
                  <a:schemeClr val="tx1"/>
                </a:solidFill>
                <a:latin typeface="Times New Roman" panose="02020603050405020304" pitchFamily="18" charset="0"/>
                <a:ea typeface="Gulim" panose="020B0600000101010101" pitchFamily="34" charset="-127"/>
              </a:rPr>
              <a:pPr eaLnBrk="1" hangingPunct="1"/>
              <a:t>103</a:t>
            </a:fld>
            <a:endParaRPr lang="en-US" altLang="ko-KR" sz="1300">
              <a:solidFill>
                <a:schemeClr val="tx1"/>
              </a:solidFill>
              <a:latin typeface="Times New Roman" panose="02020603050405020304" pitchFamily="18" charset="0"/>
              <a:ea typeface="Gulim" panose="020B0600000101010101" pitchFamily="34" charset="-127"/>
            </a:endParaRPr>
          </a:p>
        </p:txBody>
      </p:sp>
    </p:spTree>
    <p:extLst>
      <p:ext uri="{BB962C8B-B14F-4D97-AF65-F5344CB8AC3E}">
        <p14:creationId xmlns:p14="http://schemas.microsoft.com/office/powerpoint/2010/main" val="8434952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t>
            </a:r>
            <a:r>
              <a:rPr lang="en-US" baseline="0" dirty="0" smtClean="0"/>
              <a:t> </a:t>
            </a:r>
            <a:r>
              <a:rPr lang="en-US" baseline="0" dirty="0" err="1" smtClean="0"/>
              <a:t>Ohno</a:t>
            </a:r>
            <a:r>
              <a:rPr lang="en-US" baseline="0" dirty="0" smtClean="0"/>
              <a:t> Machado</a:t>
            </a:r>
          </a:p>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104</a:t>
            </a:fld>
            <a:endParaRPr lang="en-US"/>
          </a:p>
        </p:txBody>
      </p:sp>
    </p:spTree>
    <p:extLst>
      <p:ext uri="{BB962C8B-B14F-4D97-AF65-F5344CB8AC3E}">
        <p14:creationId xmlns:p14="http://schemas.microsoft.com/office/powerpoint/2010/main" val="21756017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46788"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C0F3AB53-90B8-4D19-9A40-7781E2BB3F13}" type="datetime1">
              <a:rPr kumimoji="0" lang="ko-KR" altLang="en-US" sz="1300"/>
              <a:pPr/>
              <a:t>2016-04-21</a:t>
            </a:fld>
            <a:endParaRPr kumimoji="0" lang="en-US" altLang="ko-KR" sz="1300"/>
          </a:p>
        </p:txBody>
      </p:sp>
      <p:sp>
        <p:nvSpPr>
          <p:cNvPr id="246789"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400">
                <a:solidFill>
                  <a:schemeClr val="tx1"/>
                </a:solidFill>
                <a:latin typeface="Times New Roman" pitchFamily="18" charset="0"/>
                <a:ea typeface="굴림" pitchFamily="50" charset="-127"/>
              </a:defRPr>
            </a:lvl1pPr>
            <a:lvl2pPr marL="729057" indent="-280406">
              <a:defRPr kumimoji="1" sz="1400">
                <a:solidFill>
                  <a:schemeClr val="tx1"/>
                </a:solidFill>
                <a:latin typeface="Times New Roman" pitchFamily="18" charset="0"/>
                <a:ea typeface="굴림" pitchFamily="50" charset="-127"/>
              </a:defRPr>
            </a:lvl2pPr>
            <a:lvl3pPr marL="1121626" indent="-224325">
              <a:defRPr kumimoji="1" sz="1400">
                <a:solidFill>
                  <a:schemeClr val="tx1"/>
                </a:solidFill>
                <a:latin typeface="Times New Roman" pitchFamily="18" charset="0"/>
                <a:ea typeface="굴림" pitchFamily="50" charset="-127"/>
              </a:defRPr>
            </a:lvl3pPr>
            <a:lvl4pPr marL="1570276" indent="-224325">
              <a:defRPr kumimoji="1" sz="1400">
                <a:solidFill>
                  <a:schemeClr val="tx1"/>
                </a:solidFill>
                <a:latin typeface="Times New Roman" pitchFamily="18" charset="0"/>
                <a:ea typeface="굴림" pitchFamily="50" charset="-127"/>
              </a:defRPr>
            </a:lvl4pPr>
            <a:lvl5pPr marL="2018927" indent="-224325">
              <a:defRPr kumimoji="1" sz="1400">
                <a:solidFill>
                  <a:schemeClr val="tx1"/>
                </a:solidFill>
                <a:latin typeface="Times New Roman" pitchFamily="18" charset="0"/>
                <a:ea typeface="굴림" pitchFamily="50" charset="-127"/>
              </a:defRPr>
            </a:lvl5pPr>
            <a:lvl6pPr marL="246757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16227"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36487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13528" indent="-224325"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fld id="{533F131B-CC2B-4EA0-9BBB-BFC3533CC695}" type="slidenum">
              <a:rPr kumimoji="0" lang="ko-KR" altLang="en-US" sz="1300"/>
              <a:pPr/>
              <a:t>106</a:t>
            </a:fld>
            <a:endParaRPr kumimoji="0" lang="en-US" altLang="ko-KR" sz="1300"/>
          </a:p>
        </p:txBody>
      </p:sp>
    </p:spTree>
    <p:extLst>
      <p:ext uri="{BB962C8B-B14F-4D97-AF65-F5344CB8AC3E}">
        <p14:creationId xmlns:p14="http://schemas.microsoft.com/office/powerpoint/2010/main" val="40505569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108</a:t>
            </a:fld>
            <a:endParaRPr lang="en-US"/>
          </a:p>
        </p:txBody>
      </p:sp>
    </p:spTree>
    <p:extLst>
      <p:ext uri="{BB962C8B-B14F-4D97-AF65-F5344CB8AC3E}">
        <p14:creationId xmlns:p14="http://schemas.microsoft.com/office/powerpoint/2010/main" val="37924389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109</a:t>
            </a:fld>
            <a:endParaRPr lang="en-US"/>
          </a:p>
        </p:txBody>
      </p:sp>
    </p:spTree>
    <p:extLst>
      <p:ext uri="{BB962C8B-B14F-4D97-AF65-F5344CB8AC3E}">
        <p14:creationId xmlns:p14="http://schemas.microsoft.com/office/powerpoint/2010/main" val="29338796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129</a:t>
            </a:fld>
            <a:endParaRPr lang="en-US"/>
          </a:p>
        </p:txBody>
      </p:sp>
    </p:spTree>
    <p:extLst>
      <p:ext uri="{BB962C8B-B14F-4D97-AF65-F5344CB8AC3E}">
        <p14:creationId xmlns:p14="http://schemas.microsoft.com/office/powerpoint/2010/main" val="3586398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132</a:t>
            </a:fld>
            <a:endParaRPr lang="en-US"/>
          </a:p>
        </p:txBody>
      </p:sp>
    </p:spTree>
    <p:extLst>
      <p:ext uri="{BB962C8B-B14F-4D97-AF65-F5344CB8AC3E}">
        <p14:creationId xmlns:p14="http://schemas.microsoft.com/office/powerpoint/2010/main" val="1673276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Isn’t </a:t>
            </a:r>
            <a:r>
              <a:rPr lang="en-US" dirty="0"/>
              <a:t>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questions like ‘What is the long term impact </a:t>
            </a:r>
            <a:r>
              <a:rPr lang="en-US" dirty="0" smtClean="0"/>
              <a:t>of </a:t>
            </a:r>
            <a:r>
              <a:rPr lang="en-US" dirty="0" err="1"/>
              <a:t>headstart</a:t>
            </a:r>
            <a:r>
              <a:rPr lang="en-US" dirty="0"/>
              <a:t>?’  </a:t>
            </a:r>
            <a:r>
              <a:rPr lang="en-US" dirty="0" smtClean="0"/>
              <a:t>or What effect does teacher pay in middle school have on college grades?</a:t>
            </a:r>
          </a:p>
          <a:p>
            <a:pPr defTabSz="934974">
              <a:defRPr/>
            </a:pPr>
            <a:r>
              <a:rPr lang="en-US" dirty="0" smtClean="0"/>
              <a:t>from </a:t>
            </a:r>
            <a:r>
              <a:rPr lang="en-US" dirty="0"/>
              <a:t>relevant datasets.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9</a:t>
            </a:fld>
            <a:endParaRPr lang="en-US"/>
          </a:p>
        </p:txBody>
      </p:sp>
    </p:spTree>
    <p:extLst>
      <p:ext uri="{BB962C8B-B14F-4D97-AF65-F5344CB8AC3E}">
        <p14:creationId xmlns:p14="http://schemas.microsoft.com/office/powerpoint/2010/main" val="1659875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133</a:t>
            </a:fld>
            <a:endParaRPr lang="en-US"/>
          </a:p>
        </p:txBody>
      </p:sp>
    </p:spTree>
    <p:extLst>
      <p:ext uri="{BB962C8B-B14F-4D97-AF65-F5344CB8AC3E}">
        <p14:creationId xmlns:p14="http://schemas.microsoft.com/office/powerpoint/2010/main" val="7456088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134</a:t>
            </a:fld>
            <a:endParaRPr lang="en-US"/>
          </a:p>
        </p:txBody>
      </p:sp>
    </p:spTree>
    <p:extLst>
      <p:ext uri="{BB962C8B-B14F-4D97-AF65-F5344CB8AC3E}">
        <p14:creationId xmlns:p14="http://schemas.microsoft.com/office/powerpoint/2010/main" val="2563979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Isn’t 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a:t>
            </a:r>
            <a:r>
              <a:rPr lang="en-US" dirty="0" smtClean="0"/>
              <a:t>broad questions from relevant datasets such</a:t>
            </a:r>
            <a:r>
              <a:rPr lang="en-US" baseline="0" dirty="0" smtClean="0"/>
              <a:t> as</a:t>
            </a:r>
            <a:r>
              <a:rPr lang="en-US" dirty="0" smtClean="0"/>
              <a:t> </a:t>
            </a:r>
            <a:r>
              <a:rPr lang="en-US" dirty="0"/>
              <a:t>‘What is the long term impact </a:t>
            </a:r>
            <a:r>
              <a:rPr lang="en-US" dirty="0" smtClean="0"/>
              <a:t>of moving to managed care?’  or What effect does teacher pay in middle school have on college grades?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135</a:t>
            </a:fld>
            <a:endParaRPr lang="en-US"/>
          </a:p>
        </p:txBody>
      </p:sp>
    </p:spTree>
    <p:extLst>
      <p:ext uri="{BB962C8B-B14F-4D97-AF65-F5344CB8AC3E}">
        <p14:creationId xmlns:p14="http://schemas.microsoft.com/office/powerpoint/2010/main" val="905998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136</a:t>
            </a:fld>
            <a:endParaRPr lang="en-US"/>
          </a:p>
        </p:txBody>
      </p:sp>
    </p:spTree>
    <p:extLst>
      <p:ext uri="{BB962C8B-B14F-4D97-AF65-F5344CB8AC3E}">
        <p14:creationId xmlns:p14="http://schemas.microsoft.com/office/powerpoint/2010/main" val="25050082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137</a:t>
            </a:fld>
            <a:endParaRPr lang="en-US"/>
          </a:p>
        </p:txBody>
      </p:sp>
    </p:spTree>
    <p:extLst>
      <p:ext uri="{BB962C8B-B14F-4D97-AF65-F5344CB8AC3E}">
        <p14:creationId xmlns:p14="http://schemas.microsoft.com/office/powerpoint/2010/main" val="24960269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vision entails the creation of several region-based facilities, The Social Genome Data Library, that will </a:t>
            </a:r>
            <a:r>
              <a:rPr lang="en-US" dirty="0" smtClean="0"/>
              <a:t>conduct </a:t>
            </a:r>
            <a:r>
              <a:rPr lang="en-US" dirty="0"/>
              <a:t>population informatics the safe way.</a:t>
            </a:r>
          </a:p>
          <a:p>
            <a:pPr defTabSz="934974">
              <a:defRPr/>
            </a:pPr>
            <a:r>
              <a:rPr lang="en-US" dirty="0"/>
              <a:t>It will provide researchers with a safe and secure platform, with opt out mechanisms,</a:t>
            </a:r>
            <a:endParaRPr lang="en-US" dirty="0" smtClean="0"/>
          </a:p>
          <a:p>
            <a:r>
              <a:rPr lang="en-US" dirty="0"/>
              <a:t>where they can develop, integrate, manage and pursue fundamental questions on our social well being</a:t>
            </a:r>
          </a:p>
        </p:txBody>
      </p:sp>
      <p:sp>
        <p:nvSpPr>
          <p:cNvPr id="4" name="Slide Number Placeholder 3"/>
          <p:cNvSpPr>
            <a:spLocks noGrp="1"/>
          </p:cNvSpPr>
          <p:nvPr>
            <p:ph type="sldNum" sz="quarter" idx="10"/>
          </p:nvPr>
        </p:nvSpPr>
        <p:spPr/>
        <p:txBody>
          <a:bodyPr/>
          <a:lstStyle/>
          <a:p>
            <a:fld id="{62D66624-8E1A-46DE-8155-59C5654B78BF}" type="slidenum">
              <a:rPr lang="en-US" smtClean="0"/>
              <a:t>141</a:t>
            </a:fld>
            <a:endParaRPr lang="en-US"/>
          </a:p>
        </p:txBody>
      </p:sp>
    </p:spTree>
    <p:extLst>
      <p:ext uri="{BB962C8B-B14F-4D97-AF65-F5344CB8AC3E}">
        <p14:creationId xmlns:p14="http://schemas.microsoft.com/office/powerpoint/2010/main" val="12423576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t>It will have different level of access based on the risk of harm… Safe summary data is provided as open data under open access, while more sensitive data is provided as monitored, controlled, or restricted access depending on the potential </a:t>
            </a:r>
            <a:r>
              <a:rPr lang="en-US" dirty="0" smtClean="0"/>
              <a:t>for harm </a:t>
            </a:r>
            <a:r>
              <a:rPr lang="en-US" dirty="0"/>
              <a:t>in using the data.</a:t>
            </a:r>
          </a:p>
          <a:p>
            <a:r>
              <a:rPr lang="en-US" dirty="0"/>
              <a:t> </a:t>
            </a:r>
          </a:p>
          <a:p>
            <a:r>
              <a:rPr lang="en-US" dirty="0"/>
              <a:t>For such a vision to become a reality, there must be a shift in our understanding of privacy protection and accountability from using sensitive data for research.</a:t>
            </a:r>
          </a:p>
          <a:p>
            <a:r>
              <a:rPr lang="en-US" dirty="0"/>
              <a:t> </a:t>
            </a:r>
          </a:p>
          <a:p>
            <a:endParaRPr lang="en-US" dirty="0" smtClean="0"/>
          </a:p>
          <a:p>
            <a:pPr eaLnBrk="1" hangingPunct="1">
              <a:spcBef>
                <a:spcPct val="0"/>
              </a:spcBef>
            </a:pPr>
            <a:endParaRPr lang="en-US" altLang="en-US" dirty="0" smtClean="0"/>
          </a:p>
        </p:txBody>
      </p:sp>
      <p:sp>
        <p:nvSpPr>
          <p:cNvPr id="32772"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1D54F3CF-9EDD-4950-9D65-F679D54E6A9D}" type="datetime1">
              <a:rPr lang="ko-KR" altLang="en-US" sz="1300">
                <a:solidFill>
                  <a:schemeClr val="tx1"/>
                </a:solidFill>
                <a:latin typeface="Times New Roman" panose="02020603050405020304" pitchFamily="18" charset="0"/>
                <a:ea typeface="Gulim" panose="020B0600000101010101" pitchFamily="34" charset="-127"/>
              </a:rPr>
              <a:pPr eaLnBrk="1" hangingPunct="1"/>
              <a:t>2016-04-21</a:t>
            </a:fld>
            <a:endParaRPr lang="en-US" altLang="ko-KR" sz="1300">
              <a:solidFill>
                <a:schemeClr val="tx1"/>
              </a:solidFill>
              <a:latin typeface="Times New Roman" panose="02020603050405020304" pitchFamily="18" charset="0"/>
              <a:ea typeface="Gulim" panose="020B0600000101010101" pitchFamily="34" charset="-127"/>
            </a:endParaRPr>
          </a:p>
        </p:txBody>
      </p:sp>
      <p:sp>
        <p:nvSpPr>
          <p:cNvPr id="32773"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300">
                <a:solidFill>
                  <a:srgbClr val="414141"/>
                </a:solidFill>
                <a:latin typeface="Gill Sans Light" charset="0"/>
                <a:ea typeface="ヒラギノ角ゴ ProN W3" charset="-128"/>
                <a:sym typeface="Gill Sans Light" charset="0"/>
              </a:defRPr>
            </a:lvl1pPr>
            <a:lvl2pPr marL="759666" indent="-292179" eaLnBrk="0" hangingPunct="0">
              <a:defRPr sz="3300">
                <a:solidFill>
                  <a:srgbClr val="414141"/>
                </a:solidFill>
                <a:latin typeface="Gill Sans Light" charset="0"/>
                <a:ea typeface="ヒラギノ角ゴ ProN W3" charset="-128"/>
                <a:sym typeface="Gill Sans Light" charset="0"/>
              </a:defRPr>
            </a:lvl2pPr>
            <a:lvl3pPr marL="1168718" indent="-233744" eaLnBrk="0" hangingPunct="0">
              <a:defRPr sz="3300">
                <a:solidFill>
                  <a:srgbClr val="414141"/>
                </a:solidFill>
                <a:latin typeface="Gill Sans Light" charset="0"/>
                <a:ea typeface="ヒラギノ角ゴ ProN W3" charset="-128"/>
                <a:sym typeface="Gill Sans Light" charset="0"/>
              </a:defRPr>
            </a:lvl3pPr>
            <a:lvl4pPr marL="1636205" indent="-233744" eaLnBrk="0" hangingPunct="0">
              <a:defRPr sz="3300">
                <a:solidFill>
                  <a:srgbClr val="414141"/>
                </a:solidFill>
                <a:latin typeface="Gill Sans Light" charset="0"/>
                <a:ea typeface="ヒラギノ角ゴ ProN W3" charset="-128"/>
                <a:sym typeface="Gill Sans Light" charset="0"/>
              </a:defRPr>
            </a:lvl4pPr>
            <a:lvl5pPr marL="2103692" indent="-233744" eaLnBrk="0" hangingPunct="0">
              <a:defRPr sz="3300">
                <a:solidFill>
                  <a:srgbClr val="414141"/>
                </a:solidFill>
                <a:latin typeface="Gill Sans Light" charset="0"/>
                <a:ea typeface="ヒラギノ角ゴ ProN W3" charset="-128"/>
                <a:sym typeface="Gill Sans Light" charset="0"/>
              </a:defRPr>
            </a:lvl5pPr>
            <a:lvl6pPr marL="2571179"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6pPr>
            <a:lvl7pPr marL="3038666"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7pPr>
            <a:lvl8pPr marL="3506153"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8pPr>
            <a:lvl9pPr marL="3973640" indent="-233744" algn="ctr" eaLnBrk="0" fontAlgn="base" hangingPunct="0">
              <a:spcBef>
                <a:spcPct val="0"/>
              </a:spcBef>
              <a:spcAft>
                <a:spcPct val="0"/>
              </a:spcAft>
              <a:defRPr sz="3300">
                <a:solidFill>
                  <a:srgbClr val="414141"/>
                </a:solidFill>
                <a:latin typeface="Gill Sans Light" charset="0"/>
                <a:ea typeface="ヒラギノ角ゴ ProN W3" charset="-128"/>
                <a:sym typeface="Gill Sans Light" charset="0"/>
              </a:defRPr>
            </a:lvl9pPr>
          </a:lstStyle>
          <a:p>
            <a:pPr eaLnBrk="1" hangingPunct="1"/>
            <a:fld id="{596B8CE0-701B-483D-A100-B6CF98FCD19B}" type="slidenum">
              <a:rPr lang="ko-KR" altLang="en-US" sz="1300">
                <a:solidFill>
                  <a:schemeClr val="tx1"/>
                </a:solidFill>
                <a:latin typeface="Times New Roman" panose="02020603050405020304" pitchFamily="18" charset="0"/>
                <a:ea typeface="Gulim" panose="020B0600000101010101" pitchFamily="34" charset="-127"/>
              </a:rPr>
              <a:pPr eaLnBrk="1" hangingPunct="1"/>
              <a:t>142</a:t>
            </a:fld>
            <a:endParaRPr lang="en-US" altLang="ko-KR" sz="1300">
              <a:solidFill>
                <a:schemeClr val="tx1"/>
              </a:solidFill>
              <a:latin typeface="Times New Roman" panose="02020603050405020304" pitchFamily="18" charset="0"/>
              <a:ea typeface="Gulim" panose="020B0600000101010101" pitchFamily="34" charset="-127"/>
            </a:endParaRPr>
          </a:p>
        </p:txBody>
      </p:sp>
    </p:spTree>
    <p:extLst>
      <p:ext uri="{BB962C8B-B14F-4D97-AF65-F5344CB8AC3E}">
        <p14:creationId xmlns:p14="http://schemas.microsoft.com/office/powerpoint/2010/main" val="1942028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SIGKDD</a:t>
            </a:r>
            <a:r>
              <a:rPr lang="en-US" baseline="0" dirty="0" smtClean="0"/>
              <a:t> 1998</a:t>
            </a:r>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144</a:t>
            </a:fld>
            <a:endParaRPr lang="en-US"/>
          </a:p>
        </p:txBody>
      </p:sp>
    </p:spTree>
    <p:extLst>
      <p:ext uri="{BB962C8B-B14F-4D97-AF65-F5344CB8AC3E}">
        <p14:creationId xmlns:p14="http://schemas.microsoft.com/office/powerpoint/2010/main" val="8988751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Sci : 2011, nature 2008 sep</a:t>
            </a:r>
          </a:p>
        </p:txBody>
      </p:sp>
      <p:sp>
        <p:nvSpPr>
          <p:cNvPr id="126980" name="Date Placeholder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300">
                <a:solidFill>
                  <a:schemeClr val="tx1"/>
                </a:solidFill>
                <a:latin typeface="Times New Roman" pitchFamily="18" charset="0"/>
                <a:ea typeface="굴림" pitchFamily="50" charset="-127"/>
              </a:defRPr>
            </a:lvl1pPr>
            <a:lvl2pPr marL="702756" indent="-270291">
              <a:defRPr kumimoji="1" sz="1300">
                <a:solidFill>
                  <a:schemeClr val="tx1"/>
                </a:solidFill>
                <a:latin typeface="Times New Roman" pitchFamily="18" charset="0"/>
                <a:ea typeface="굴림" pitchFamily="50" charset="-127"/>
              </a:defRPr>
            </a:lvl2pPr>
            <a:lvl3pPr marL="1081164" indent="-216233">
              <a:defRPr kumimoji="1" sz="1300">
                <a:solidFill>
                  <a:schemeClr val="tx1"/>
                </a:solidFill>
                <a:latin typeface="Times New Roman" pitchFamily="18" charset="0"/>
                <a:ea typeface="굴림" pitchFamily="50" charset="-127"/>
              </a:defRPr>
            </a:lvl3pPr>
            <a:lvl4pPr marL="1513629" indent="-216233">
              <a:defRPr kumimoji="1" sz="1300">
                <a:solidFill>
                  <a:schemeClr val="tx1"/>
                </a:solidFill>
                <a:latin typeface="Times New Roman" pitchFamily="18" charset="0"/>
                <a:ea typeface="굴림" pitchFamily="50" charset="-127"/>
              </a:defRPr>
            </a:lvl4pPr>
            <a:lvl5pPr marL="1946095" indent="-216233">
              <a:defRPr kumimoji="1" sz="1300">
                <a:solidFill>
                  <a:schemeClr val="tx1"/>
                </a:solidFill>
                <a:latin typeface="Times New Roman" pitchFamily="18" charset="0"/>
                <a:ea typeface="굴림" pitchFamily="50" charset="-127"/>
              </a:defRPr>
            </a:lvl5pPr>
            <a:lvl6pPr marL="2378560"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6pPr>
            <a:lvl7pPr marL="2811026"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7pPr>
            <a:lvl8pPr marL="3243491"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8pPr>
            <a:lvl9pPr marL="3675957"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9pPr>
          </a:lstStyle>
          <a:p>
            <a:fld id="{274D1DA6-EBD1-45DC-928E-3F697A28B83A}" type="datetime1">
              <a:rPr kumimoji="0" lang="ko-KR" altLang="en-US" sz="1200"/>
              <a:pPr/>
              <a:t>2016-04-21</a:t>
            </a:fld>
            <a:endParaRPr kumimoji="0" lang="en-US" altLang="ko-KR" sz="1200"/>
          </a:p>
        </p:txBody>
      </p:sp>
      <p:sp>
        <p:nvSpPr>
          <p:cNvPr id="126981" name="Slide Number Placeholder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1300">
                <a:solidFill>
                  <a:schemeClr val="tx1"/>
                </a:solidFill>
                <a:latin typeface="Times New Roman" pitchFamily="18" charset="0"/>
                <a:ea typeface="굴림" pitchFamily="50" charset="-127"/>
              </a:defRPr>
            </a:lvl1pPr>
            <a:lvl2pPr marL="702756" indent="-270291">
              <a:defRPr kumimoji="1" sz="1300">
                <a:solidFill>
                  <a:schemeClr val="tx1"/>
                </a:solidFill>
                <a:latin typeface="Times New Roman" pitchFamily="18" charset="0"/>
                <a:ea typeface="굴림" pitchFamily="50" charset="-127"/>
              </a:defRPr>
            </a:lvl2pPr>
            <a:lvl3pPr marL="1081164" indent="-216233">
              <a:defRPr kumimoji="1" sz="1300">
                <a:solidFill>
                  <a:schemeClr val="tx1"/>
                </a:solidFill>
                <a:latin typeface="Times New Roman" pitchFamily="18" charset="0"/>
                <a:ea typeface="굴림" pitchFamily="50" charset="-127"/>
              </a:defRPr>
            </a:lvl3pPr>
            <a:lvl4pPr marL="1513629" indent="-216233">
              <a:defRPr kumimoji="1" sz="1300">
                <a:solidFill>
                  <a:schemeClr val="tx1"/>
                </a:solidFill>
                <a:latin typeface="Times New Roman" pitchFamily="18" charset="0"/>
                <a:ea typeface="굴림" pitchFamily="50" charset="-127"/>
              </a:defRPr>
            </a:lvl4pPr>
            <a:lvl5pPr marL="1946095" indent="-216233">
              <a:defRPr kumimoji="1" sz="1300">
                <a:solidFill>
                  <a:schemeClr val="tx1"/>
                </a:solidFill>
                <a:latin typeface="Times New Roman" pitchFamily="18" charset="0"/>
                <a:ea typeface="굴림" pitchFamily="50" charset="-127"/>
              </a:defRPr>
            </a:lvl5pPr>
            <a:lvl6pPr marL="2378560"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6pPr>
            <a:lvl7pPr marL="2811026"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7pPr>
            <a:lvl8pPr marL="3243491"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8pPr>
            <a:lvl9pPr marL="3675957" indent="-216233" eaLnBrk="0" fontAlgn="base" hangingPunct="0">
              <a:spcBef>
                <a:spcPct val="20000"/>
              </a:spcBef>
              <a:spcAft>
                <a:spcPct val="0"/>
              </a:spcAft>
              <a:buClr>
                <a:schemeClr val="accent1"/>
              </a:buClr>
              <a:buChar char="•"/>
              <a:defRPr kumimoji="1" sz="1300">
                <a:solidFill>
                  <a:schemeClr val="tx1"/>
                </a:solidFill>
                <a:latin typeface="Times New Roman" pitchFamily="18" charset="0"/>
                <a:ea typeface="굴림" pitchFamily="50" charset="-127"/>
              </a:defRPr>
            </a:lvl9pPr>
          </a:lstStyle>
          <a:p>
            <a:fld id="{259BF2D6-0709-4A2B-863D-1C8661DB3F4A}" type="slidenum">
              <a:rPr kumimoji="0" lang="ko-KR" altLang="en-US" sz="1200"/>
              <a:pPr/>
              <a:t>150</a:t>
            </a:fld>
            <a:endParaRPr kumimoji="0" lang="en-US" altLang="ko-KR" sz="1200"/>
          </a:p>
        </p:txBody>
      </p:sp>
    </p:spTree>
    <p:extLst>
      <p:ext uri="{BB962C8B-B14F-4D97-AF65-F5344CB8AC3E}">
        <p14:creationId xmlns:p14="http://schemas.microsoft.com/office/powerpoint/2010/main" val="12552633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a:t>
            </a:r>
            <a:r>
              <a:rPr lang="en-US" baseline="0" dirty="0" err="1" smtClean="0"/>
              <a:t>Hye-chung</a:t>
            </a:r>
            <a:r>
              <a:rPr lang="en-US" baseline="0" dirty="0" smtClean="0"/>
              <a:t>.</a:t>
            </a:r>
          </a:p>
        </p:txBody>
      </p:sp>
      <p:sp>
        <p:nvSpPr>
          <p:cNvPr id="4" name="Slide Number Placeholder 3"/>
          <p:cNvSpPr>
            <a:spLocks noGrp="1"/>
          </p:cNvSpPr>
          <p:nvPr>
            <p:ph type="sldNum" sz="quarter" idx="10"/>
          </p:nvPr>
        </p:nvSpPr>
        <p:spPr/>
        <p:txBody>
          <a:bodyPr/>
          <a:lstStyle/>
          <a:p>
            <a:fld id="{62D66624-8E1A-46DE-8155-59C5654B78BF}" type="slidenum">
              <a:rPr lang="en-US" smtClean="0"/>
              <a:t>151</a:t>
            </a:fld>
            <a:endParaRPr lang="en-US"/>
          </a:p>
        </p:txBody>
      </p:sp>
    </p:spTree>
    <p:extLst>
      <p:ext uri="{BB962C8B-B14F-4D97-AF65-F5344CB8AC3E}">
        <p14:creationId xmlns:p14="http://schemas.microsoft.com/office/powerpoint/2010/main" val="3293822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Isn’t </a:t>
            </a:r>
            <a:r>
              <a:rPr lang="en-US" dirty="0"/>
              <a:t>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questions like ‘What is the long term impact </a:t>
            </a:r>
            <a:r>
              <a:rPr lang="en-US" dirty="0" smtClean="0"/>
              <a:t>of </a:t>
            </a:r>
            <a:r>
              <a:rPr lang="en-US" dirty="0" err="1"/>
              <a:t>headstart</a:t>
            </a:r>
            <a:r>
              <a:rPr lang="en-US" dirty="0"/>
              <a:t>?’  </a:t>
            </a:r>
            <a:r>
              <a:rPr lang="en-US" dirty="0" smtClean="0"/>
              <a:t>or What effect does teacher pay in middle school have on college grades?</a:t>
            </a:r>
          </a:p>
          <a:p>
            <a:pPr defTabSz="934974">
              <a:defRPr/>
            </a:pPr>
            <a:r>
              <a:rPr lang="en-US" dirty="0" smtClean="0"/>
              <a:t>from </a:t>
            </a:r>
            <a:r>
              <a:rPr lang="en-US" dirty="0"/>
              <a:t>relevant datasets.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10</a:t>
            </a:fld>
            <a:endParaRPr lang="en-US"/>
          </a:p>
        </p:txBody>
      </p:sp>
    </p:spTree>
    <p:extLst>
      <p:ext uri="{BB962C8B-B14F-4D97-AF65-F5344CB8AC3E}">
        <p14:creationId xmlns:p14="http://schemas.microsoft.com/office/powerpoint/2010/main" val="15008651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a:t>
            </a:r>
            <a:r>
              <a:rPr lang="en-US" baseline="0" dirty="0" smtClean="0"/>
              <a:t> health informatics=population informatics</a:t>
            </a:r>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152</a:t>
            </a:fld>
            <a:endParaRPr lang="en-US"/>
          </a:p>
        </p:txBody>
      </p:sp>
    </p:spTree>
    <p:extLst>
      <p:ext uri="{BB962C8B-B14F-4D97-AF65-F5344CB8AC3E}">
        <p14:creationId xmlns:p14="http://schemas.microsoft.com/office/powerpoint/2010/main" val="952076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4974">
              <a:defRPr/>
            </a:pPr>
            <a:r>
              <a:rPr lang="en-US" dirty="0" smtClean="0"/>
              <a:t>Research is and should be held to a higher ethical standard.</a:t>
            </a:r>
          </a:p>
          <a:p>
            <a:pPr defTabSz="934974">
              <a:defRPr/>
            </a:pPr>
            <a:r>
              <a:rPr lang="en-US" dirty="0" smtClean="0"/>
              <a:t>It also requires more accurate results than is acceptable when recommending books.  </a:t>
            </a:r>
          </a:p>
          <a:p>
            <a:pPr defTabSz="934974">
              <a:defRPr/>
            </a:pPr>
            <a:endParaRPr lang="en-US" dirty="0" smtClean="0"/>
          </a:p>
          <a:p>
            <a:pPr defTabSz="934974">
              <a:defRPr/>
            </a:pPr>
            <a:r>
              <a:rPr lang="en-US" dirty="0" smtClean="0"/>
              <a:t>So far, challenges associated with maintaining privacy and confidentiality, data access, integration, and management and error management have constrained the use of person-level data in these areas of research, leaving rich databases largely untapped.</a:t>
            </a:r>
            <a:endParaRPr lang="en-US" dirty="0"/>
          </a:p>
        </p:txBody>
      </p:sp>
      <p:sp>
        <p:nvSpPr>
          <p:cNvPr id="4" name="Slide Number Placeholder 3"/>
          <p:cNvSpPr>
            <a:spLocks noGrp="1"/>
          </p:cNvSpPr>
          <p:nvPr>
            <p:ph type="sldNum" sz="quarter" idx="10"/>
          </p:nvPr>
        </p:nvSpPr>
        <p:spPr/>
        <p:txBody>
          <a:bodyPr/>
          <a:lstStyle/>
          <a:p>
            <a:pPr>
              <a:defRPr/>
            </a:pPr>
            <a:fld id="{8E277BAF-108E-4700-AB56-C0EA76B6289C}" type="slidenum">
              <a:rPr lang="en-US" smtClean="0"/>
              <a:pPr>
                <a:defRPr/>
              </a:pPr>
              <a:t>153</a:t>
            </a:fld>
            <a:endParaRPr lang="en-US"/>
          </a:p>
        </p:txBody>
      </p:sp>
    </p:spTree>
    <p:extLst>
      <p:ext uri="{BB962C8B-B14F-4D97-AF65-F5344CB8AC3E}">
        <p14:creationId xmlns:p14="http://schemas.microsoft.com/office/powerpoint/2010/main" val="34310309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AU" dirty="0" smtClean="0"/>
              <a:t>James Farrow: SA NT</a:t>
            </a:r>
            <a:endParaRPr lang="en-US" dirty="0" smtClean="0"/>
          </a:p>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154</a:t>
            </a:fld>
            <a:endParaRPr lang="en-US"/>
          </a:p>
        </p:txBody>
      </p:sp>
    </p:spTree>
    <p:extLst>
      <p:ext uri="{BB962C8B-B14F-4D97-AF65-F5344CB8AC3E}">
        <p14:creationId xmlns:p14="http://schemas.microsoft.com/office/powerpoint/2010/main" val="2556523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Isn’t </a:t>
            </a:r>
            <a:r>
              <a:rPr lang="en-US" dirty="0"/>
              <a:t>it time we reap the benefits from big data as well</a:t>
            </a:r>
            <a:r>
              <a:rPr lang="en-US" dirty="0" smtClean="0"/>
              <a:t>?</a:t>
            </a:r>
          </a:p>
          <a:p>
            <a:endParaRPr lang="en-US" dirty="0" smtClean="0"/>
          </a:p>
          <a:p>
            <a:pPr defTabSz="934974">
              <a:defRPr/>
            </a:pPr>
            <a:r>
              <a:rPr lang="en-US" dirty="0" smtClean="0"/>
              <a:t>The ability to answer questions about human populations in near real time using distributed datasets that are large, complex, and diverse has the potential to transform social, behavioral, economic, and health sciences. </a:t>
            </a:r>
          </a:p>
          <a:p>
            <a:pPr defTabSz="934974">
              <a:defRPr/>
            </a:pPr>
            <a:endParaRPr lang="en-US" dirty="0" smtClean="0"/>
          </a:p>
          <a:p>
            <a:pPr defTabSz="934974">
              <a:defRPr/>
            </a:pPr>
            <a:r>
              <a:rPr lang="en-US" dirty="0" smtClean="0"/>
              <a:t>The results could lead to more informed and effective policy decisions and allocations of public resources. </a:t>
            </a:r>
            <a:endParaRPr lang="en-US" dirty="0"/>
          </a:p>
          <a:p>
            <a:pPr marL="0" marR="0" lvl="1" indent="0" algn="l" defTabSz="934974" rtl="0" eaLnBrk="1" fontAlgn="auto" latinLnBrk="0" hangingPunct="1">
              <a:lnSpc>
                <a:spcPct val="100000"/>
              </a:lnSpc>
              <a:spcBef>
                <a:spcPts val="0"/>
              </a:spcBef>
              <a:spcAft>
                <a:spcPts val="0"/>
              </a:spcAft>
              <a:buClrTx/>
              <a:buSzTx/>
              <a:buFontTx/>
              <a:buNone/>
              <a:tabLst/>
              <a:defRPr/>
            </a:pPr>
            <a:r>
              <a:rPr lang="en-US" dirty="0" smtClean="0"/>
              <a:t>We </a:t>
            </a:r>
            <a:r>
              <a:rPr lang="en-US" dirty="0"/>
              <a:t>can easily derive the answer to questions like ‘What is the long term impact </a:t>
            </a:r>
            <a:r>
              <a:rPr lang="en-US" dirty="0" smtClean="0"/>
              <a:t>of </a:t>
            </a:r>
            <a:r>
              <a:rPr lang="en-US" dirty="0" err="1"/>
              <a:t>headstart</a:t>
            </a:r>
            <a:r>
              <a:rPr lang="en-US" dirty="0"/>
              <a:t>?’  </a:t>
            </a:r>
            <a:r>
              <a:rPr lang="en-US" dirty="0" smtClean="0"/>
              <a:t>or What effect does teacher pay in middle school have on college grades?</a:t>
            </a:r>
          </a:p>
          <a:p>
            <a:pPr defTabSz="934974">
              <a:defRPr/>
            </a:pPr>
            <a:r>
              <a:rPr lang="en-US" dirty="0" smtClean="0"/>
              <a:t>from </a:t>
            </a:r>
            <a:r>
              <a:rPr lang="en-US" dirty="0"/>
              <a:t>relevant datasets.</a:t>
            </a:r>
          </a:p>
          <a:p>
            <a:pPr defTabSz="934974">
              <a:defRPr/>
            </a:pPr>
            <a:endParaRPr lang="en-US" dirty="0"/>
          </a:p>
          <a:p>
            <a:r>
              <a:rPr lang="en-US" dirty="0"/>
              <a:t>But it has to be done in the right way. </a:t>
            </a:r>
          </a:p>
        </p:txBody>
      </p:sp>
      <p:sp>
        <p:nvSpPr>
          <p:cNvPr id="4" name="Slide Number Placeholder 3"/>
          <p:cNvSpPr>
            <a:spLocks noGrp="1"/>
          </p:cNvSpPr>
          <p:nvPr>
            <p:ph type="sldNum" sz="quarter" idx="10"/>
          </p:nvPr>
        </p:nvSpPr>
        <p:spPr/>
        <p:txBody>
          <a:bodyPr/>
          <a:lstStyle/>
          <a:p>
            <a:fld id="{62D66624-8E1A-46DE-8155-59C5654B78BF}" type="slidenum">
              <a:rPr lang="en-US" smtClean="0"/>
              <a:t>11</a:t>
            </a:fld>
            <a:endParaRPr lang="en-US"/>
          </a:p>
        </p:txBody>
      </p:sp>
    </p:spTree>
    <p:extLst>
      <p:ext uri="{BB962C8B-B14F-4D97-AF65-F5344CB8AC3E}">
        <p14:creationId xmlns:p14="http://schemas.microsoft.com/office/powerpoint/2010/main" val="1059641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12</a:t>
            </a:fld>
            <a:endParaRPr lang="en-US"/>
          </a:p>
        </p:txBody>
      </p:sp>
    </p:spTree>
    <p:extLst>
      <p:ext uri="{BB962C8B-B14F-4D97-AF65-F5344CB8AC3E}">
        <p14:creationId xmlns:p14="http://schemas.microsoft.com/office/powerpoint/2010/main" val="3083509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D66624-8E1A-46DE-8155-59C5654B78BF}" type="slidenum">
              <a:rPr lang="en-US" smtClean="0"/>
              <a:t>13</a:t>
            </a:fld>
            <a:endParaRPr lang="en-US"/>
          </a:p>
        </p:txBody>
      </p:sp>
    </p:spTree>
    <p:extLst>
      <p:ext uri="{BB962C8B-B14F-4D97-AF65-F5344CB8AC3E}">
        <p14:creationId xmlns:p14="http://schemas.microsoft.com/office/powerpoint/2010/main" val="243752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4DC8F7-E12B-44CF-A6B0-12EA935A430D}" type="datetimeFigureOut">
              <a:rPr lang="en-US" smtClean="0"/>
              <a:t>4/21/2016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8458504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848600" cy="1143000"/>
          </a:xfrm>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4DC8F7-E12B-44CF-A6B0-12EA935A430D}" type="datetimeFigureOut">
              <a:rPr lang="en-US" smtClean="0"/>
              <a:t>4/21/2016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40926380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34DC8F7-E12B-44CF-A6B0-12EA935A430D}" type="datetimeFigureOut">
              <a:rPr lang="en-US" smtClean="0"/>
              <a:t>4/21/2016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29852447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4DC8F7-E12B-44CF-A6B0-12EA935A430D}" type="datetimeFigureOut">
              <a:rPr lang="en-US" smtClean="0"/>
              <a:t>4/21/2016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154660964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34DC8F7-E12B-44CF-A6B0-12EA935A430D}" type="datetimeFigureOut">
              <a:rPr lang="en-US" smtClean="0"/>
              <a:t>4/21/2016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8209953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8229600" cy="114300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234DC8F7-E12B-44CF-A6B0-12EA935A430D}" type="datetimeFigureOut">
              <a:rPr lang="en-US" smtClean="0"/>
              <a:t>4/21/2016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13510533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4DC8F7-E12B-44CF-A6B0-12EA935A430D}" type="datetimeFigureOut">
              <a:rPr lang="en-US" smtClean="0"/>
              <a:t>4/21/2016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351745996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34DC8F7-E12B-44CF-A6B0-12EA935A430D}" type="datetimeFigureOut">
              <a:rPr lang="en-US" smtClean="0"/>
              <a:t>4/21/2016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F8D6BE-558A-4520-8E2D-E21AC5EFED36}" type="slidenum">
              <a:rPr lang="en-US" smtClean="0"/>
              <a:t>‹#›</a:t>
            </a:fld>
            <a:endParaRPr lang="en-US"/>
          </a:p>
        </p:txBody>
      </p:sp>
    </p:spTree>
    <p:extLst>
      <p:ext uri="{BB962C8B-B14F-4D97-AF65-F5344CB8AC3E}">
        <p14:creationId xmlns:p14="http://schemas.microsoft.com/office/powerpoint/2010/main" val="420206558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1424" y="0"/>
            <a:ext cx="9145424" cy="1143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DC8F7-E12B-44CF-A6B0-12EA935A430D}" type="datetimeFigureOut">
              <a:rPr lang="en-US" smtClean="0"/>
              <a:t>4/21/2016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F8D6BE-558A-4520-8E2D-E21AC5EFED36}" type="slidenum">
              <a:rPr lang="en-US" smtClean="0"/>
              <a:t>‹#›</a:t>
            </a:fld>
            <a:endParaRPr lang="en-US"/>
          </a:p>
        </p:txBody>
      </p:sp>
      <p:pic>
        <p:nvPicPr>
          <p:cNvPr id="7" name="Picture 2" descr="C:\Users\lynch\Documents\SRPH Website\public_health logos\RGB\public_health_stacked_maroonRGB.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6200" y="153630"/>
            <a:ext cx="1142999" cy="455970"/>
          </a:xfrm>
          <a:prstGeom prst="rect">
            <a:avLst/>
          </a:prstGeom>
          <a:solidFill>
            <a:schemeClr val="bg1"/>
          </a:solidFill>
          <a:extLst/>
        </p:spPr>
      </p:pic>
      <p:pic>
        <p:nvPicPr>
          <p:cNvPr id="8" name="Picture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6201" y="677456"/>
            <a:ext cx="1142998" cy="361320"/>
          </a:xfrm>
          <a:prstGeom prst="rect">
            <a:avLst/>
          </a:prstGeom>
        </p:spPr>
      </p:pic>
      <p:cxnSp>
        <p:nvCxnSpPr>
          <p:cNvPr id="11" name="Straight Connector 10"/>
          <p:cNvCxnSpPr/>
          <p:nvPr userDrawn="1"/>
        </p:nvCxnSpPr>
        <p:spPr>
          <a:xfrm>
            <a:off x="0" y="1143000"/>
            <a:ext cx="9144000" cy="0"/>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6184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en.wikipedia.org/wiki/Supreme_Court_of_the_United_States"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en.wikipedia.org/wiki/Vermont_Medical_Society" TargetMode="External"/><Relationship Id="rId5" Type="http://schemas.openxmlformats.org/officeDocument/2006/relationships/hyperlink" Target="http://en.wikipedia.org/wiki/First_Amendment_to_the_United_States_Constitution" TargetMode="External"/><Relationship Id="rId4" Type="http://schemas.openxmlformats.org/officeDocument/2006/relationships/hyperlink" Target="http://en.wikipedia.org/wiki/Vermont"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0.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1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1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 Id="rId9" Type="http://schemas.openxmlformats.org/officeDocument/2006/relationships/image" Target="../media/image56.jpe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png"/><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png"/><Relationship Id="rId4" Type="http://schemas.openxmlformats.org/officeDocument/2006/relationships/image" Target="../media/image4.png"/></Relationships>
</file>

<file path=ppt/slides/_rels/slide1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png"/><Relationship Id="rId4" Type="http://schemas.openxmlformats.org/officeDocument/2006/relationships/image" Target="../media/image4.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0.png"/><Relationship Id="rId5" Type="http://schemas.openxmlformats.org/officeDocument/2006/relationships/image" Target="../media/image10.jpeg"/><Relationship Id="rId4" Type="http://schemas.openxmlformats.org/officeDocument/2006/relationships/notesSlide" Target="../notesSlides/notesSlide5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0.png"/><Relationship Id="rId5" Type="http://schemas.openxmlformats.org/officeDocument/2006/relationships/image" Target="../media/image34.jpeg"/><Relationship Id="rId4" Type="http://schemas.openxmlformats.org/officeDocument/2006/relationships/notesSlide" Target="../notesSlides/notesSlide55.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60.png"/><Relationship Id="rId4" Type="http://schemas.openxmlformats.org/officeDocument/2006/relationships/notesSlide" Target="../notesSlides/notesSlide5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7.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3.jpeg"/><Relationship Id="rId5" Type="http://schemas.openxmlformats.org/officeDocument/2006/relationships/image" Target="../media/image12.png"/><Relationship Id="rId10" Type="http://schemas.openxmlformats.org/officeDocument/2006/relationships/image" Target="../media/image56.jpeg"/><Relationship Id="rId4" Type="http://schemas.openxmlformats.org/officeDocument/2006/relationships/image" Target="../media/image11.png"/><Relationship Id="rId9" Type="http://schemas.openxmlformats.org/officeDocument/2006/relationships/image" Target="../media/image1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png"/><Relationship Id="rId4" Type="http://schemas.openxmlformats.org/officeDocument/2006/relationships/image" Target="../media/image4.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1.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2.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wmf"/><Relationship Id="rId7" Type="http://schemas.openxmlformats.org/officeDocument/2006/relationships/diagramColors" Target="../diagrams/colors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5.png"/><Relationship Id="rId4" Type="http://schemas.openxmlformats.org/officeDocument/2006/relationships/diagramLayout" Target="../diagrams/layout3.xml"/><Relationship Id="rId9"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1.wmf"/><Relationship Id="rId7" Type="http://schemas.openxmlformats.org/officeDocument/2006/relationships/diagramColors" Target="../diagrams/colors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javascript:WinOpen(146949);"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41.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0.xml"/><Relationship Id="rId4" Type="http://schemas.openxmlformats.org/officeDocument/2006/relationships/image" Target="../media/image41.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41.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5.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Mitochondrial_DNA" TargetMode="External"/><Relationship Id="rId3" Type="http://schemas.openxmlformats.org/officeDocument/2006/relationships/hyperlink" Target="https://en.wikipedia.org/wiki/Humans" TargetMode="External"/><Relationship Id="rId7" Type="http://schemas.openxmlformats.org/officeDocument/2006/relationships/hyperlink" Target="https://en.wikipedia.org/wiki/Cell_nuclei" TargetMode="External"/><Relationship Id="rId2" Type="http://schemas.openxmlformats.org/officeDocument/2006/relationships/hyperlink" Target="https://en.wikipedia.org/wiki/Nucleic_acid_sequence" TargetMode="External"/><Relationship Id="rId1" Type="http://schemas.openxmlformats.org/officeDocument/2006/relationships/slideLayout" Target="../slideLayouts/slideLayout2.xml"/><Relationship Id="rId6" Type="http://schemas.openxmlformats.org/officeDocument/2006/relationships/hyperlink" Target="https://en.wikipedia.org/wiki/Chromosome" TargetMode="External"/><Relationship Id="rId11" Type="http://schemas.openxmlformats.org/officeDocument/2006/relationships/image" Target="../media/image48.jpeg"/><Relationship Id="rId5" Type="http://schemas.openxmlformats.org/officeDocument/2006/relationships/hyperlink" Target="https://en.wikipedia.org/wiki/DNA" TargetMode="External"/><Relationship Id="rId10" Type="http://schemas.openxmlformats.org/officeDocument/2006/relationships/hyperlink" Target="https://en.wikipedia.org/wiki/Noncoding_DNA" TargetMode="External"/><Relationship Id="rId4" Type="http://schemas.openxmlformats.org/officeDocument/2006/relationships/hyperlink" Target="https://en.wikipedia.org/wiki/Homo_sapiens" TargetMode="External"/><Relationship Id="rId9" Type="http://schemas.openxmlformats.org/officeDocument/2006/relationships/hyperlink" Target="https://en.wikipedia.org/wiki/Genome" TargetMode="Externa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a:xfrm>
            <a:off x="152400" y="1216025"/>
            <a:ext cx="8763000" cy="147002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2">
                    <a:lumMod val="50000"/>
                  </a:schemeClr>
                </a:solidFill>
              </a:rPr>
              <a:t>Social Genome: Putting Big Data to Work </a:t>
            </a:r>
            <a:r>
              <a:rPr lang="en-US" dirty="0" smtClean="0">
                <a:solidFill>
                  <a:schemeClr val="accent2">
                    <a:lumMod val="50000"/>
                  </a:schemeClr>
                </a:solidFill>
              </a:rPr>
              <a:t>for </a:t>
            </a:r>
            <a:r>
              <a:rPr lang="en-US" dirty="0">
                <a:solidFill>
                  <a:schemeClr val="accent2">
                    <a:lumMod val="50000"/>
                  </a:schemeClr>
                </a:solidFill>
              </a:rPr>
              <a:t>Population Informatics</a:t>
            </a:r>
          </a:p>
        </p:txBody>
      </p:sp>
      <p:sp>
        <p:nvSpPr>
          <p:cNvPr id="6" name="Subtitle 2"/>
          <p:cNvSpPr txBox="1">
            <a:spLocks/>
          </p:cNvSpPr>
          <p:nvPr/>
        </p:nvSpPr>
        <p:spPr>
          <a:xfrm>
            <a:off x="609600" y="2819400"/>
            <a:ext cx="7924800" cy="31242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spcBef>
                <a:spcPts val="0"/>
              </a:spcBef>
            </a:pPr>
            <a:r>
              <a:rPr lang="en-US" b="1" dirty="0" smtClean="0">
                <a:solidFill>
                  <a:schemeClr val="accent2">
                    <a:lumMod val="50000"/>
                  </a:schemeClr>
                </a:solidFill>
              </a:rPr>
              <a:t>Hye-Chung Kum</a:t>
            </a:r>
          </a:p>
          <a:p>
            <a:pPr>
              <a:spcBef>
                <a:spcPts val="0"/>
              </a:spcBef>
            </a:pPr>
            <a:r>
              <a:rPr lang="en-US" sz="2000" dirty="0" smtClean="0"/>
              <a:t>Associate Professor</a:t>
            </a:r>
          </a:p>
          <a:p>
            <a:pPr>
              <a:spcBef>
                <a:spcPts val="0"/>
              </a:spcBef>
            </a:pPr>
            <a:r>
              <a:rPr lang="en-US" sz="2000" dirty="0" smtClean="0"/>
              <a:t>Department </a:t>
            </a:r>
            <a:r>
              <a:rPr lang="en-US" sz="2000" dirty="0"/>
              <a:t>of Health Policy and Management, School of Public Health </a:t>
            </a:r>
          </a:p>
          <a:p>
            <a:pPr>
              <a:spcBef>
                <a:spcPts val="0"/>
              </a:spcBef>
            </a:pPr>
            <a:r>
              <a:rPr lang="en-US" sz="2000" dirty="0"/>
              <a:t>Department of Computer Science and Engineering</a:t>
            </a:r>
          </a:p>
          <a:p>
            <a:pPr>
              <a:spcBef>
                <a:spcPts val="0"/>
              </a:spcBef>
            </a:pPr>
            <a:r>
              <a:rPr lang="en-US" sz="2000" dirty="0"/>
              <a:t>Department of Industrial and Systems Engineering </a:t>
            </a:r>
          </a:p>
          <a:p>
            <a:pPr>
              <a:spcBef>
                <a:spcPts val="0"/>
              </a:spcBef>
            </a:pPr>
            <a:r>
              <a:rPr lang="en-US" sz="2000" dirty="0"/>
              <a:t>The Center for Remote Health Technologies and Systems (CRHTS)</a:t>
            </a:r>
          </a:p>
          <a:p>
            <a:pPr>
              <a:spcBef>
                <a:spcPts val="0"/>
              </a:spcBef>
            </a:pPr>
            <a:r>
              <a:rPr lang="en-US" sz="2000" dirty="0"/>
              <a:t>Texas A&amp;M University</a:t>
            </a:r>
          </a:p>
          <a:p>
            <a:pPr>
              <a:spcBef>
                <a:spcPts val="0"/>
              </a:spcBef>
            </a:pPr>
            <a:r>
              <a:rPr lang="en-US" sz="2000" dirty="0" smtClean="0"/>
              <a:t> </a:t>
            </a:r>
          </a:p>
          <a:p>
            <a:pPr>
              <a:spcBef>
                <a:spcPts val="0"/>
              </a:spcBef>
            </a:pPr>
            <a:r>
              <a:rPr lang="en-US" sz="2000" dirty="0" smtClean="0"/>
              <a:t>kum@tamu.edu</a:t>
            </a:r>
          </a:p>
          <a:p>
            <a:pPr>
              <a:spcBef>
                <a:spcPts val="0"/>
              </a:spcBef>
            </a:pPr>
            <a:r>
              <a:rPr lang="en-US" altLang="ko-KR" sz="2000" dirty="0" smtClean="0">
                <a:solidFill>
                  <a:schemeClr val="accent2">
                    <a:lumMod val="50000"/>
                  </a:schemeClr>
                </a:solidFill>
                <a:ea typeface="굴림" pitchFamily="50" charset="-127"/>
              </a:rPr>
              <a:t>Population Informatics Research Group</a:t>
            </a:r>
          </a:p>
          <a:p>
            <a:pPr>
              <a:spcBef>
                <a:spcPts val="0"/>
              </a:spcBef>
            </a:pPr>
            <a:r>
              <a:rPr lang="en-US" altLang="ko-KR" sz="2000" dirty="0" smtClean="0">
                <a:solidFill>
                  <a:schemeClr val="accent2">
                    <a:lumMod val="50000"/>
                  </a:schemeClr>
                </a:solidFill>
                <a:ea typeface="굴림" pitchFamily="50" charset="-127"/>
              </a:rPr>
              <a:t>http</a:t>
            </a:r>
            <a:r>
              <a:rPr lang="en-US" altLang="ko-KR" sz="2000" dirty="0">
                <a:solidFill>
                  <a:schemeClr val="accent2">
                    <a:lumMod val="50000"/>
                  </a:schemeClr>
                </a:solidFill>
                <a:ea typeface="굴림" pitchFamily="50" charset="-127"/>
              </a:rPr>
              <a:t>://research.tamhsc.edu/pinformatics</a:t>
            </a:r>
            <a:endParaRPr lang="en-US" sz="2000" dirty="0">
              <a:solidFill>
                <a:schemeClr val="accent2">
                  <a:lumMod val="50000"/>
                </a:schemeClr>
              </a:solidFill>
            </a:endParaRPr>
          </a:p>
        </p:txBody>
      </p:sp>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spTree>
    <p:extLst>
      <p:ext uri="{BB962C8B-B14F-4D97-AF65-F5344CB8AC3E}">
        <p14:creationId xmlns:p14="http://schemas.microsoft.com/office/powerpoint/2010/main" val="2060987337"/>
      </p:ext>
    </p:extLst>
  </p:cSld>
  <p:clrMapOvr>
    <a:masterClrMapping/>
  </p:clrMapOvr>
  <mc:AlternateContent xmlns:mc="http://schemas.openxmlformats.org/markup-compatibility/2006">
    <mc:Choice xmlns:p14="http://schemas.microsoft.com/office/powerpoint/2010/main" Requires="p14">
      <p:transition spd="slow" p14:dur="2000" advTm="33968"/>
    </mc:Choice>
    <mc:Fallback>
      <p:transition spd="slow" advTm="3396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pic>
        <p:nvPicPr>
          <p:cNvPr id="12" name="Content Placeholder 5"/>
          <p:cNvPicPr>
            <a:picLocks noChangeAspect="1"/>
          </p:cNvPicPr>
          <p:nvPr/>
        </p:nvPicPr>
        <p:blipFill>
          <a:blip r:embed="rId3"/>
          <a:srcRect/>
          <a:stretch>
            <a:fillRect/>
          </a:stretch>
        </p:blipFill>
        <p:spPr bwMode="auto">
          <a:xfrm>
            <a:off x="6019800" y="4343400"/>
            <a:ext cx="3001821" cy="2367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3076" name="Content Placeholder 11"/>
          <p:cNvSpPr>
            <a:spLocks noGrp="1"/>
          </p:cNvSpPr>
          <p:nvPr>
            <p:ph idx="1"/>
          </p:nvPr>
        </p:nvSpPr>
        <p:spPr>
          <a:xfrm>
            <a:off x="457200" y="1600200"/>
            <a:ext cx="6172200" cy="4525963"/>
          </a:xfrm>
        </p:spPr>
        <p:txBody>
          <a:bodyPr>
            <a:normAutofit fontScale="70000" lnSpcReduction="20000"/>
          </a:bodyPr>
          <a:lstStyle/>
          <a:p>
            <a:pPr defTabSz="934974">
              <a:defRPr/>
            </a:pPr>
            <a:r>
              <a:rPr lang="en-US" dirty="0"/>
              <a:t>The ability to answer questions about human populations in near real time using </a:t>
            </a:r>
            <a:r>
              <a:rPr lang="en-US" dirty="0">
                <a:solidFill>
                  <a:srgbClr val="C00000"/>
                </a:solidFill>
              </a:rPr>
              <a:t>distributed datasets that are large, complex, and diverse</a:t>
            </a:r>
            <a:r>
              <a:rPr lang="en-US" dirty="0"/>
              <a:t> has the potential to transform social, behavioral, economic, and health sciences. </a:t>
            </a:r>
          </a:p>
          <a:p>
            <a:pPr defTabSz="934974">
              <a:defRPr/>
            </a:pPr>
            <a:r>
              <a:rPr lang="en-US" dirty="0" smtClean="0"/>
              <a:t>The </a:t>
            </a:r>
            <a:r>
              <a:rPr lang="en-US" dirty="0"/>
              <a:t>results could lead to more informed and effective policy decisions and allocations of public resources. </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spTree>
    <p:extLst>
      <p:ext uri="{BB962C8B-B14F-4D97-AF65-F5344CB8AC3E}">
        <p14:creationId xmlns:p14="http://schemas.microsoft.com/office/powerpoint/2010/main" val="415434180"/>
      </p:ext>
    </p:extLst>
  </p:cSld>
  <p:clrMapOvr>
    <a:masterClrMapping/>
  </p:clrMapOvr>
  <mc:AlternateContent xmlns:mc="http://schemas.openxmlformats.org/markup-compatibility/2006">
    <mc:Choice xmlns:p14="http://schemas.microsoft.com/office/powerpoint/2010/main" Requires="p14">
      <p:transition spd="slow" p14:dur="2000" advTm="10070"/>
    </mc:Choice>
    <mc:Fallback>
      <p:transition spd="slow" advTm="1007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smtClean="0"/>
              <a:t>Conclusion</a:t>
            </a:r>
          </a:p>
        </p:txBody>
      </p:sp>
      <p:sp>
        <p:nvSpPr>
          <p:cNvPr id="82947" name="Content Placeholder 2"/>
          <p:cNvSpPr>
            <a:spLocks noGrp="1"/>
          </p:cNvSpPr>
          <p:nvPr>
            <p:ph idx="1"/>
          </p:nvPr>
        </p:nvSpPr>
        <p:spPr/>
        <p:txBody>
          <a:bodyPr>
            <a:normAutofit fontScale="92500" lnSpcReduction="20000"/>
          </a:bodyPr>
          <a:lstStyle/>
          <a:p>
            <a:r>
              <a:rPr lang="en-US" altLang="en-US" smtClean="0"/>
              <a:t>Identity disclosure without sensitive attribute disclosure has little potential for harm. </a:t>
            </a:r>
          </a:p>
          <a:p>
            <a:r>
              <a:rPr lang="en-US" altLang="en-US" smtClean="0"/>
              <a:t>Chaffing is very effective for rare names</a:t>
            </a:r>
          </a:p>
          <a:p>
            <a:pPr lvl="1"/>
            <a:r>
              <a:rPr lang="en-US" altLang="en-US" smtClean="0"/>
              <a:t>Reduce attribute disclosure risk to lower levels than common names on clean list</a:t>
            </a:r>
          </a:p>
          <a:p>
            <a:r>
              <a:rPr lang="en-US" altLang="en-US" smtClean="0"/>
              <a:t>Common name + DOB : too much information</a:t>
            </a:r>
          </a:p>
          <a:p>
            <a:pPr lvl="1"/>
            <a:r>
              <a:rPr lang="en-US" altLang="en-US" smtClean="0"/>
              <a:t>What are meaningful differences in DOB ?</a:t>
            </a:r>
          </a:p>
          <a:p>
            <a:r>
              <a:rPr lang="en-US" altLang="en-US" smtClean="0"/>
              <a:t>Missing and transposition in DOB in data</a:t>
            </a:r>
          </a:p>
          <a:p>
            <a:pPr lvl="1"/>
            <a:r>
              <a:rPr lang="en-US" altLang="en-US" smtClean="0"/>
              <a:t>Introduce uncertainty</a:t>
            </a:r>
          </a:p>
          <a:p>
            <a:pPr lvl="1"/>
            <a:r>
              <a:rPr lang="en-US" altLang="en-US" smtClean="0"/>
              <a:t>May actually help with more accurate linkage if differences are shown</a:t>
            </a:r>
          </a:p>
          <a:p>
            <a:endParaRPr lang="en-US" altLang="en-US" smtClean="0"/>
          </a:p>
        </p:txBody>
      </p:sp>
    </p:spTree>
    <p:extLst>
      <p:ext uri="{BB962C8B-B14F-4D97-AF65-F5344CB8AC3E}">
        <p14:creationId xmlns:p14="http://schemas.microsoft.com/office/powerpoint/2010/main" val="2030690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Basics</a:t>
            </a:r>
            <a:endParaRPr lang="en-US" dirty="0"/>
          </a:p>
        </p:txBody>
      </p:sp>
      <p:sp>
        <p:nvSpPr>
          <p:cNvPr id="3" name="Content Placeholder 2"/>
          <p:cNvSpPr>
            <a:spLocks noGrp="1"/>
          </p:cNvSpPr>
          <p:nvPr>
            <p:ph idx="1"/>
          </p:nvPr>
        </p:nvSpPr>
        <p:spPr/>
        <p:txBody>
          <a:bodyPr>
            <a:normAutofit fontScale="92500" lnSpcReduction="20000"/>
          </a:bodyPr>
          <a:lstStyle/>
          <a:p>
            <a:r>
              <a:rPr lang="en-US" dirty="0"/>
              <a:t>Privacy vs </a:t>
            </a:r>
            <a:r>
              <a:rPr lang="en-US" dirty="0" smtClean="0"/>
              <a:t>confidentiality</a:t>
            </a:r>
          </a:p>
          <a:p>
            <a:r>
              <a:rPr lang="en-US" dirty="0" smtClean="0"/>
              <a:t>Privacy vs anonymity</a:t>
            </a:r>
          </a:p>
          <a:p>
            <a:pPr lvl="1"/>
            <a:r>
              <a:rPr lang="en-US" dirty="0" smtClean="0"/>
              <a:t>Identity disclosure</a:t>
            </a:r>
          </a:p>
          <a:p>
            <a:pPr lvl="1"/>
            <a:r>
              <a:rPr lang="en-US" dirty="0" smtClean="0"/>
              <a:t>Attribute disclosure</a:t>
            </a:r>
          </a:p>
          <a:p>
            <a:pPr lvl="1"/>
            <a:r>
              <a:rPr lang="en-US" dirty="0" smtClean="0"/>
              <a:t>Harm from </a:t>
            </a:r>
            <a:r>
              <a:rPr lang="en-US" dirty="0" err="1" smtClean="0"/>
              <a:t>disclore</a:t>
            </a:r>
            <a:endParaRPr lang="en-US" dirty="0" smtClean="0"/>
          </a:p>
          <a:p>
            <a:r>
              <a:rPr lang="en-US" dirty="0" smtClean="0"/>
              <a:t>Privacy vs security</a:t>
            </a:r>
          </a:p>
          <a:p>
            <a:pPr lvl="1"/>
            <a:r>
              <a:rPr lang="en-US" dirty="0" smtClean="0"/>
              <a:t>Security: tool</a:t>
            </a:r>
          </a:p>
          <a:p>
            <a:pPr lvl="2"/>
            <a:r>
              <a:rPr lang="en-US" dirty="0" smtClean="0"/>
              <a:t>Lock &amp; Key: Encryption</a:t>
            </a:r>
          </a:p>
          <a:p>
            <a:pPr lvl="2"/>
            <a:r>
              <a:rPr lang="en-US" dirty="0" smtClean="0"/>
              <a:t>Access control</a:t>
            </a:r>
          </a:p>
          <a:p>
            <a:pPr lvl="3"/>
            <a:r>
              <a:rPr lang="en-US" dirty="0" smtClean="0"/>
              <a:t>Maintain dynamic access control list</a:t>
            </a:r>
          </a:p>
          <a:p>
            <a:pPr lvl="3"/>
            <a:r>
              <a:rPr lang="en-US" dirty="0" smtClean="0"/>
              <a:t>Granular access control</a:t>
            </a:r>
            <a:endParaRPr lang="en-US" dirty="0"/>
          </a:p>
        </p:txBody>
      </p:sp>
    </p:spTree>
    <p:extLst>
      <p:ext uri="{BB962C8B-B14F-4D97-AF65-F5344CB8AC3E}">
        <p14:creationId xmlns:p14="http://schemas.microsoft.com/office/powerpoint/2010/main" val="36877296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295400" y="123525"/>
            <a:ext cx="7543800" cy="762000"/>
          </a:xfrm>
        </p:spPr>
        <p:txBody>
          <a:bodyPr>
            <a:normAutofit fontScale="90000"/>
          </a:bodyPr>
          <a:lstStyle/>
          <a:p>
            <a:r>
              <a:rPr lang="en-US" dirty="0" smtClean="0"/>
              <a:t>Information system requirements</a:t>
            </a:r>
          </a:p>
        </p:txBody>
      </p:sp>
      <p:sp>
        <p:nvSpPr>
          <p:cNvPr id="30723" name="Content Placeholder 2"/>
          <p:cNvSpPr>
            <a:spLocks noGrp="1"/>
          </p:cNvSpPr>
          <p:nvPr>
            <p:ph idx="1"/>
          </p:nvPr>
        </p:nvSpPr>
        <p:spPr/>
        <p:txBody>
          <a:bodyPr/>
          <a:lstStyle/>
          <a:p>
            <a:r>
              <a:rPr lang="en-US" dirty="0"/>
              <a:t>Federal Information Security Management Act of </a:t>
            </a:r>
            <a:r>
              <a:rPr lang="en-US" dirty="0" smtClean="0"/>
              <a:t>2002 (FISMA)</a:t>
            </a:r>
          </a:p>
          <a:p>
            <a:pPr lvl="1"/>
            <a:r>
              <a:rPr lang="en-US" dirty="0" smtClean="0">
                <a:solidFill>
                  <a:srgbClr val="C00000"/>
                </a:solidFill>
              </a:rPr>
              <a:t>Integrity : correctness</a:t>
            </a:r>
          </a:p>
          <a:p>
            <a:pPr lvl="2"/>
            <a:r>
              <a:rPr lang="en-US" dirty="0" smtClean="0"/>
              <a:t>Cost of incorrect information leading to incorrect decisions</a:t>
            </a:r>
          </a:p>
          <a:p>
            <a:pPr lvl="1"/>
            <a:r>
              <a:rPr lang="en-US" dirty="0" smtClean="0">
                <a:solidFill>
                  <a:srgbClr val="C00000"/>
                </a:solidFill>
              </a:rPr>
              <a:t>Confidentiality : sharing information</a:t>
            </a:r>
          </a:p>
          <a:p>
            <a:pPr lvl="2"/>
            <a:r>
              <a:rPr lang="en-US" dirty="0" smtClean="0"/>
              <a:t>Sharing what information with who for what purposes</a:t>
            </a:r>
          </a:p>
          <a:p>
            <a:pPr lvl="1"/>
            <a:r>
              <a:rPr lang="en-US" dirty="0" smtClean="0">
                <a:solidFill>
                  <a:srgbClr val="C00000"/>
                </a:solidFill>
              </a:rPr>
              <a:t>Availability : access</a:t>
            </a:r>
          </a:p>
          <a:p>
            <a:endParaRPr lang="en-US" dirty="0" smtClean="0"/>
          </a:p>
        </p:txBody>
      </p:sp>
    </p:spTree>
    <p:extLst>
      <p:ext uri="{BB962C8B-B14F-4D97-AF65-F5344CB8AC3E}">
        <p14:creationId xmlns:p14="http://schemas.microsoft.com/office/powerpoint/2010/main" val="321256967"/>
      </p:ext>
    </p:extLst>
  </p:cSld>
  <p:clrMapOvr>
    <a:masterClrMapping/>
  </p:clrMapOvr>
  <mc:AlternateContent xmlns:mc="http://schemas.openxmlformats.org/markup-compatibility/2006" xmlns:p14="http://schemas.microsoft.com/office/powerpoint/2010/main">
    <mc:Choice Requires="p14">
      <p:transition spd="slow" p14:dur="2000" advTm="47671"/>
    </mc:Choice>
    <mc:Fallback xmlns="">
      <p:transition spd="slow" advTm="47671"/>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Ethical &amp; Controlled </a:t>
            </a:r>
            <a:r>
              <a:rPr lang="en-US" dirty="0" smtClean="0"/>
              <a:t>Repository</a:t>
            </a:r>
            <a:br>
              <a:rPr lang="en-US" dirty="0" smtClean="0"/>
            </a:br>
            <a:r>
              <a:rPr lang="en-US" sz="3600" dirty="0">
                <a:solidFill>
                  <a:schemeClr val="accent1">
                    <a:lumMod val="60000"/>
                    <a:lumOff val="40000"/>
                  </a:schemeClr>
                </a:solidFill>
              </a:rPr>
              <a:t>Very clear transparency in the use of the data</a:t>
            </a:r>
          </a:p>
        </p:txBody>
      </p:sp>
      <p:sp>
        <p:nvSpPr>
          <p:cNvPr id="19459" name="Content Placeholder 2"/>
          <p:cNvSpPr>
            <a:spLocks noGrp="1"/>
          </p:cNvSpPr>
          <p:nvPr>
            <p:ph idx="1"/>
          </p:nvPr>
        </p:nvSpPr>
        <p:spPr>
          <a:xfrm>
            <a:off x="457200" y="3505200"/>
            <a:ext cx="8229600" cy="3276600"/>
          </a:xfrm>
        </p:spPr>
        <p:txBody>
          <a:bodyPr>
            <a:normAutofit fontScale="92500" lnSpcReduction="10000"/>
          </a:bodyPr>
          <a:lstStyle/>
          <a:p>
            <a:r>
              <a:rPr lang="en-US" dirty="0" smtClean="0">
                <a:solidFill>
                  <a:srgbClr val="0070C0"/>
                </a:solidFill>
              </a:rPr>
              <a:t>Open Access</a:t>
            </a:r>
            <a:r>
              <a:rPr lang="en-US" dirty="0" smtClean="0"/>
              <a:t>: </a:t>
            </a:r>
            <a:r>
              <a:rPr lang="en-US" dirty="0"/>
              <a:t>S</a:t>
            </a:r>
            <a:r>
              <a:rPr lang="en-US" dirty="0" smtClean="0"/>
              <a:t>ummary statistics (open data)</a:t>
            </a:r>
          </a:p>
          <a:p>
            <a:r>
              <a:rPr lang="en-US" dirty="0" smtClean="0">
                <a:solidFill>
                  <a:srgbClr val="0070C0"/>
                </a:solidFill>
              </a:rPr>
              <a:t>Monitored Access</a:t>
            </a:r>
            <a:r>
              <a:rPr lang="en-US" dirty="0" smtClean="0"/>
              <a:t>: Register your research plan</a:t>
            </a:r>
          </a:p>
          <a:p>
            <a:r>
              <a:rPr lang="en-US" dirty="0" smtClean="0">
                <a:solidFill>
                  <a:srgbClr val="0070C0"/>
                </a:solidFill>
              </a:rPr>
              <a:t>Controlled Access</a:t>
            </a:r>
            <a:r>
              <a:rPr lang="en-US" dirty="0" smtClean="0"/>
              <a:t>: Approval by IRB</a:t>
            </a:r>
          </a:p>
          <a:p>
            <a:pPr lvl="1"/>
            <a:r>
              <a:rPr lang="en-US" dirty="0" smtClean="0"/>
              <a:t>Risk of privacy violation vs. benefit to society</a:t>
            </a:r>
          </a:p>
          <a:p>
            <a:r>
              <a:rPr lang="en-US" dirty="0" smtClean="0">
                <a:solidFill>
                  <a:srgbClr val="0070C0"/>
                </a:solidFill>
              </a:rPr>
              <a:t>Restricted Access</a:t>
            </a:r>
            <a:r>
              <a:rPr lang="en-US" dirty="0" smtClean="0"/>
              <a:t>: Link data accurately</a:t>
            </a:r>
          </a:p>
          <a:p>
            <a:pPr marL="0" indent="0">
              <a:buNone/>
            </a:pPr>
            <a:endParaRPr lang="en-AU" sz="1500" dirty="0" smtClean="0"/>
          </a:p>
          <a:p>
            <a:pPr marL="0" indent="0">
              <a:buNone/>
            </a:pPr>
            <a:r>
              <a:rPr lang="en-AU" sz="1500" dirty="0" smtClean="0"/>
              <a:t>H</a:t>
            </a:r>
            <a:r>
              <a:rPr lang="en-AU" sz="1500" dirty="0"/>
              <a:t>.-C. Kum and S. </a:t>
            </a:r>
            <a:r>
              <a:rPr lang="en-AU" sz="1500" dirty="0" err="1"/>
              <a:t>Ahalt</a:t>
            </a:r>
            <a:r>
              <a:rPr lang="en-AU" sz="1500" dirty="0"/>
              <a:t>, “Privacy by Design: Understanding Data Access Models for Secondary Data,” Am. Medical Informatics Assoc. (AMIA) Clinical Research Informatics Summit, 2013</a:t>
            </a:r>
            <a:endParaRPr lang="en-US" sz="1500" dirty="0"/>
          </a:p>
        </p:txBody>
      </p:sp>
      <p:grpSp>
        <p:nvGrpSpPr>
          <p:cNvPr id="7172" name="Group 5"/>
          <p:cNvGrpSpPr>
            <a:grpSpLocks/>
          </p:cNvGrpSpPr>
          <p:nvPr/>
        </p:nvGrpSpPr>
        <p:grpSpPr bwMode="auto">
          <a:xfrm>
            <a:off x="152400" y="2228049"/>
            <a:ext cx="8839200" cy="713589"/>
            <a:chOff x="384412" y="161505"/>
            <a:chExt cx="8382000" cy="792838"/>
          </a:xfrm>
        </p:grpSpPr>
        <p:sp>
          <p:nvSpPr>
            <p:cNvPr id="7" name="Rectangle 6"/>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cxnSp>
          <p:nvCxnSpPr>
            <p:cNvPr id="8" name="Straight Arrow Connector 7"/>
            <p:cNvCxnSpPr/>
            <p:nvPr/>
          </p:nvCxnSpPr>
          <p:spPr>
            <a:xfrm>
              <a:off x="990837" y="390094"/>
              <a:ext cx="6858000" cy="0"/>
            </a:xfrm>
            <a:prstGeom prst="straightConnector1">
              <a:avLst/>
            </a:prstGeom>
            <a:ln w="76200">
              <a:solidFill>
                <a:srgbClr val="FF66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177" name="Rectangle 8"/>
            <p:cNvSpPr>
              <a:spLocks noChangeArrowheads="1"/>
            </p:cNvSpPr>
            <p:nvPr/>
          </p:nvSpPr>
          <p:spPr bwMode="auto">
            <a:xfrm>
              <a:off x="384412" y="574771"/>
              <a:ext cx="8382000" cy="37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just" eaLnBrk="1" hangingPunct="1"/>
              <a:r>
                <a:rPr lang="en-US" altLang="en-US" sz="1620" b="1" dirty="0">
                  <a:solidFill>
                    <a:srgbClr val="FF6600"/>
                  </a:solidFill>
                </a:rPr>
                <a:t>Restricted                        </a:t>
              </a:r>
              <a:r>
                <a:rPr lang="en-US" altLang="en-US" sz="1620" b="1" dirty="0" smtClean="0">
                  <a:solidFill>
                    <a:srgbClr val="FF6600"/>
                  </a:solidFill>
                </a:rPr>
                <a:t>       Controlled                          </a:t>
              </a:r>
              <a:r>
                <a:rPr lang="en-US" altLang="en-US" sz="1620" b="1" dirty="0">
                  <a:solidFill>
                    <a:srgbClr val="FF6600"/>
                  </a:solidFill>
                </a:rPr>
                <a:t>Monitored                    </a:t>
              </a:r>
              <a:r>
                <a:rPr lang="en-US" altLang="en-US" sz="1620" b="1" dirty="0" smtClean="0">
                  <a:solidFill>
                    <a:srgbClr val="FF6600"/>
                  </a:solidFill>
                </a:rPr>
                <a:t>       Open</a:t>
              </a:r>
              <a:endParaRPr lang="en-US" altLang="en-US" sz="1620" b="1" dirty="0">
                <a:solidFill>
                  <a:srgbClr val="FF6600"/>
                </a:solidFill>
              </a:endParaRPr>
            </a:p>
          </p:txBody>
        </p:sp>
        <p:sp>
          <p:nvSpPr>
            <p:cNvPr id="10" name="Oval 9"/>
            <p:cNvSpPr/>
            <p:nvPr/>
          </p:nvSpPr>
          <p:spPr>
            <a:xfrm>
              <a:off x="70349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1" name="Oval 10"/>
            <p:cNvSpPr/>
            <p:nvPr/>
          </p:nvSpPr>
          <p:spPr>
            <a:xfrm>
              <a:off x="7848837" y="253575"/>
              <a:ext cx="274637"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2" name="Oval 11"/>
            <p:cNvSpPr/>
            <p:nvPr/>
          </p:nvSpPr>
          <p:spPr>
            <a:xfrm>
              <a:off x="580254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3" name="Oval 12"/>
            <p:cNvSpPr/>
            <p:nvPr/>
          </p:nvSpPr>
          <p:spPr>
            <a:xfrm>
              <a:off x="3340337" y="267862"/>
              <a:ext cx="274637" cy="274624"/>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4" name="Rectangle 13"/>
            <p:cNvSpPr/>
            <p:nvPr/>
          </p:nvSpPr>
          <p:spPr>
            <a:xfrm>
              <a:off x="1295638" y="390094"/>
              <a:ext cx="7470774" cy="410349"/>
            </a:xfrm>
            <a:prstGeom prst="rect">
              <a:avLst/>
            </a:prstGeom>
          </p:spPr>
          <p:txBody>
            <a:bodyPr wrap="square">
              <a:spAutoFit/>
            </a:bodyPr>
            <a:lstStyle/>
            <a:p>
              <a:pPr algn="just">
                <a:defRPr/>
              </a:pPr>
              <a:r>
                <a:rPr lang="en-US" dirty="0" smtClean="0">
                  <a:solidFill>
                    <a:schemeClr val="accent1">
                      <a:lumMod val="75000"/>
                    </a:schemeClr>
                  </a:solidFill>
                  <a:ea typeface="ヒラギノ角ゴ ProN W3" charset="0"/>
                </a:rPr>
                <a:t>  Protection                                                                                              Usability</a:t>
              </a:r>
              <a:endParaRPr lang="en-US" dirty="0">
                <a:solidFill>
                  <a:schemeClr val="accent1">
                    <a:lumMod val="75000"/>
                  </a:schemeClr>
                </a:solidFill>
                <a:ea typeface="ヒラギノ角ゴ ProN W3" charset="0"/>
              </a:endParaRPr>
            </a:p>
          </p:txBody>
        </p:sp>
      </p:grpSp>
      <p:sp>
        <p:nvSpPr>
          <p:cNvPr id="2" name="Rectangle 1"/>
          <p:cNvSpPr/>
          <p:nvPr/>
        </p:nvSpPr>
        <p:spPr>
          <a:xfrm>
            <a:off x="128757" y="1657724"/>
            <a:ext cx="8839200" cy="461665"/>
          </a:xfrm>
          <a:prstGeom prst="rect">
            <a:avLst/>
          </a:prstGeom>
        </p:spPr>
        <p:txBody>
          <a:bodyPr wrap="square">
            <a:spAutoFit/>
          </a:bodyPr>
          <a:lstStyle/>
          <a:p>
            <a:r>
              <a:rPr lang="en-US" sz="2400" kern="0" dirty="0" smtClean="0"/>
              <a:t>Riskier Data							Safer Data</a:t>
            </a:r>
            <a:endParaRPr lang="en-US" sz="2400" dirty="0"/>
          </a:p>
        </p:txBody>
      </p:sp>
    </p:spTree>
    <p:extLst>
      <p:ext uri="{BB962C8B-B14F-4D97-AF65-F5344CB8AC3E}">
        <p14:creationId xmlns:p14="http://schemas.microsoft.com/office/powerpoint/2010/main" val="1755814795"/>
      </p:ext>
    </p:extLst>
  </p:cSld>
  <p:clrMapOvr>
    <a:masterClrMapping/>
  </p:clrMapOvr>
  <mc:AlternateContent xmlns:mc="http://schemas.openxmlformats.org/markup-compatibility/2006" xmlns:p14="http://schemas.microsoft.com/office/powerpoint/2010/main">
    <mc:Choice Requires="p14">
      <p:transition spd="slow" p14:dur="2000" advTm="33148"/>
    </mc:Choice>
    <mc:Fallback xmlns="">
      <p:transition spd="slow" advTm="33148"/>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fontScale="90000"/>
          </a:bodyPr>
          <a:lstStyle/>
          <a:p>
            <a:r>
              <a:rPr lang="en-US" smtClean="0"/>
              <a:t>Privacy expectations </a:t>
            </a:r>
            <a:br>
              <a:rPr lang="en-US" smtClean="0"/>
            </a:br>
            <a:r>
              <a:rPr lang="en-US" smtClean="0"/>
              <a:t>for doing research</a:t>
            </a:r>
            <a:endParaRPr lang="en-US" dirty="0" smtClean="0"/>
          </a:p>
        </p:txBody>
      </p:sp>
      <p:sp>
        <p:nvSpPr>
          <p:cNvPr id="27651" name="Content Placeholder 2"/>
          <p:cNvSpPr>
            <a:spLocks noGrp="1"/>
          </p:cNvSpPr>
          <p:nvPr>
            <p:ph idx="1"/>
          </p:nvPr>
        </p:nvSpPr>
        <p:spPr>
          <a:xfrm>
            <a:off x="457200" y="1447800"/>
            <a:ext cx="8229600" cy="5257800"/>
          </a:xfrm>
        </p:spPr>
        <p:txBody>
          <a:bodyPr>
            <a:normAutofit fontScale="92500" lnSpcReduction="20000"/>
          </a:bodyPr>
          <a:lstStyle/>
          <a:p>
            <a:r>
              <a:rPr lang="en-US" dirty="0" smtClean="0"/>
              <a:t>Contextual Integrity</a:t>
            </a:r>
          </a:p>
          <a:p>
            <a:pPr lvl="1"/>
            <a:r>
              <a:rPr lang="en-US" dirty="0" smtClean="0"/>
              <a:t>Easier than business, surveillance</a:t>
            </a:r>
          </a:p>
          <a:p>
            <a:r>
              <a:rPr lang="en-US" dirty="0" smtClean="0"/>
              <a:t>Confidential relationship between researcher and subjects of the data</a:t>
            </a:r>
          </a:p>
          <a:p>
            <a:pPr lvl="1"/>
            <a:r>
              <a:rPr lang="en-US" dirty="0" smtClean="0"/>
              <a:t>In secondary data analysis no contact</a:t>
            </a:r>
          </a:p>
          <a:p>
            <a:pPr lvl="1"/>
            <a:r>
              <a:rPr lang="en-US" dirty="0" smtClean="0"/>
              <a:t>What is the code of conduct?</a:t>
            </a:r>
          </a:p>
          <a:p>
            <a:r>
              <a:rPr lang="en-US" dirty="0" smtClean="0"/>
              <a:t>IRB approvals based on (Belmont Report)</a:t>
            </a:r>
          </a:p>
          <a:p>
            <a:pPr lvl="1"/>
            <a:r>
              <a:rPr lang="en-US" dirty="0" smtClean="0"/>
              <a:t>Benefit to society</a:t>
            </a:r>
          </a:p>
          <a:p>
            <a:pPr lvl="1"/>
            <a:r>
              <a:rPr lang="en-US" dirty="0" smtClean="0"/>
              <a:t>Risk of harm </a:t>
            </a:r>
          </a:p>
          <a:p>
            <a:pPr lvl="2"/>
            <a:r>
              <a:rPr lang="en-US" dirty="0" smtClean="0">
                <a:solidFill>
                  <a:srgbClr val="C00000"/>
                </a:solidFill>
              </a:rPr>
              <a:t>To individuals: privacy violation &amp; inaccurate results </a:t>
            </a:r>
          </a:p>
          <a:p>
            <a:pPr lvl="2"/>
            <a:r>
              <a:rPr lang="en-US" dirty="0" smtClean="0"/>
              <a:t>To society : inaccurate analysis resulting in wrong decisions</a:t>
            </a:r>
          </a:p>
          <a:p>
            <a:pPr lvl="2"/>
            <a:r>
              <a:rPr lang="en-US" dirty="0" smtClean="0"/>
              <a:t>Actual harm?</a:t>
            </a:r>
          </a:p>
          <a:p>
            <a:pPr lvl="2"/>
            <a:r>
              <a:rPr lang="en-US" dirty="0" smtClean="0"/>
              <a:t>Background attack : integrating data</a:t>
            </a:r>
          </a:p>
        </p:txBody>
      </p:sp>
    </p:spTree>
    <p:extLst>
      <p:ext uri="{BB962C8B-B14F-4D97-AF65-F5344CB8AC3E}">
        <p14:creationId xmlns:p14="http://schemas.microsoft.com/office/powerpoint/2010/main" val="2902440520"/>
      </p:ext>
    </p:extLst>
  </p:cSld>
  <p:clrMapOvr>
    <a:masterClrMapping/>
  </p:clrMapOvr>
  <p:transition spd="slow" advTm="99233"/>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DHHS Hall of Shame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7958" y="1636643"/>
            <a:ext cx="8906225" cy="3733800"/>
          </a:xfrm>
          <a:prstGeom prst="rect">
            <a:avLst/>
          </a:prstGeom>
        </p:spPr>
      </p:pic>
    </p:spTree>
    <p:extLst>
      <p:ext uri="{BB962C8B-B14F-4D97-AF65-F5344CB8AC3E}">
        <p14:creationId xmlns:p14="http://schemas.microsoft.com/office/powerpoint/2010/main" val="32885671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normAutofit fontScale="90000"/>
          </a:bodyPr>
          <a:lstStyle/>
          <a:p>
            <a:r>
              <a:rPr lang="en-US" altLang="en-US" smtClean="0"/>
              <a:t>Sorrell v. IMS Health, Inc. : 6 to 3</a:t>
            </a:r>
            <a:br>
              <a:rPr lang="en-US" altLang="en-US" smtClean="0"/>
            </a:br>
            <a:r>
              <a:rPr lang="en-US" altLang="en-US" sz="2800" smtClean="0"/>
              <a:t>Privacy of doctor vs right of speech (marketing) </a:t>
            </a:r>
          </a:p>
        </p:txBody>
      </p:sp>
      <p:sp>
        <p:nvSpPr>
          <p:cNvPr id="73731" name="Content Placeholder 2"/>
          <p:cNvSpPr>
            <a:spLocks noGrp="1"/>
          </p:cNvSpPr>
          <p:nvPr>
            <p:ph idx="1"/>
          </p:nvPr>
        </p:nvSpPr>
        <p:spPr/>
        <p:txBody>
          <a:bodyPr/>
          <a:lstStyle/>
          <a:p>
            <a:r>
              <a:rPr lang="en-US" altLang="en-US" sz="2000" smtClean="0"/>
              <a:t>(2011), was a case in which the </a:t>
            </a:r>
            <a:r>
              <a:rPr lang="en-US" altLang="en-US" sz="2000" smtClean="0">
                <a:hlinkClick r:id="rId3" tooltip="Supreme Court of the United States"/>
              </a:rPr>
              <a:t>Supreme Court of the United States</a:t>
            </a:r>
            <a:r>
              <a:rPr lang="en-US" altLang="en-US" sz="2000" smtClean="0"/>
              <a:t> held that a </a:t>
            </a:r>
            <a:r>
              <a:rPr lang="en-US" altLang="en-US" sz="2000" smtClean="0">
                <a:hlinkClick r:id="rId4" tooltip="Vermont"/>
              </a:rPr>
              <a:t>Vermont</a:t>
            </a:r>
            <a:r>
              <a:rPr lang="en-US" altLang="en-US" sz="2000" smtClean="0"/>
              <a:t> statute that restricted the sale, disclosure, and use of records that revealed the prescribing practices of individual doctors violated the </a:t>
            </a:r>
            <a:r>
              <a:rPr lang="en-US" altLang="en-US" sz="2000" smtClean="0">
                <a:hlinkClick r:id="rId5" tooltip="First Amendment to the United States Constitution"/>
              </a:rPr>
              <a:t>First Amendment</a:t>
            </a:r>
            <a:r>
              <a:rPr lang="en-US" altLang="en-US" sz="2000" smtClean="0"/>
              <a:t>.</a:t>
            </a:r>
          </a:p>
          <a:p>
            <a:r>
              <a:rPr lang="en-US" altLang="en-US" sz="2000" smtClean="0"/>
              <a:t>Prescription Confidentiality Law (2007) </a:t>
            </a:r>
          </a:p>
          <a:p>
            <a:pPr lvl="1"/>
            <a:r>
              <a:rPr lang="en-US" altLang="en-US" sz="1800" smtClean="0"/>
              <a:t>Vermont, Maine, NH + 25 states</a:t>
            </a:r>
          </a:p>
          <a:p>
            <a:pPr lvl="1"/>
            <a:r>
              <a:rPr lang="en-US" altLang="en-US" sz="1800" smtClean="0">
                <a:hlinkClick r:id="rId6" tooltip="Vermont Medical Society"/>
              </a:rPr>
              <a:t>Vermont Medical Society</a:t>
            </a:r>
            <a:r>
              <a:rPr lang="en-US" altLang="en-US" sz="1800" smtClean="0"/>
              <a:t> resolution stating that using the prescribing history of doctors in marketing was an intrusion into the way doctors practice medicine</a:t>
            </a:r>
          </a:p>
          <a:p>
            <a:pPr lvl="1"/>
            <a:r>
              <a:rPr lang="en-US" altLang="en-US" sz="1800" smtClean="0"/>
              <a:t>Vermont claimed that the law was necessary to protect medical privacy and achieve improved public healthcare</a:t>
            </a:r>
          </a:p>
          <a:p>
            <a:r>
              <a:rPr lang="en-US" altLang="en-US" sz="2000" smtClean="0"/>
              <a:t>Data mining companies and pharmaceutical manufactures </a:t>
            </a:r>
          </a:p>
          <a:p>
            <a:pPr lvl="1"/>
            <a:r>
              <a:rPr lang="en-US" altLang="en-US" sz="1800" smtClean="0"/>
              <a:t>the law violated their First Amendment rights by restricting the speech of the companies without adequate justification</a:t>
            </a:r>
          </a:p>
        </p:txBody>
      </p:sp>
    </p:spTree>
    <p:extLst>
      <p:ext uri="{BB962C8B-B14F-4D97-AF65-F5344CB8AC3E}">
        <p14:creationId xmlns:p14="http://schemas.microsoft.com/office/powerpoint/2010/main" val="737335259"/>
      </p:ext>
    </p:extLst>
  </p:cSld>
  <p:clrMapOvr>
    <a:masterClrMapping/>
  </p:clrMapOvr>
  <p:transition spd="slow" advTm="11321"/>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t>Voter Registry</a:t>
            </a:r>
          </a:p>
        </p:txBody>
      </p:sp>
      <p:sp>
        <p:nvSpPr>
          <p:cNvPr id="24579" name="Content Placeholder 2"/>
          <p:cNvSpPr>
            <a:spLocks noGrp="1"/>
          </p:cNvSpPr>
          <p:nvPr>
            <p:ph idx="1"/>
          </p:nvPr>
        </p:nvSpPr>
        <p:spPr/>
        <p:txBody>
          <a:bodyPr>
            <a:normAutofit lnSpcReduction="10000"/>
          </a:bodyPr>
          <a:lstStyle/>
          <a:p>
            <a:r>
              <a:rPr lang="en-US" altLang="en-US" smtClean="0"/>
              <a:t>Why Voter Registration Data is Available  </a:t>
            </a:r>
          </a:p>
          <a:p>
            <a:pPr lvl="1"/>
            <a:r>
              <a:rPr lang="en-US" altLang="en-US" smtClean="0"/>
              <a:t>According to North Carolina law (General Statute 132), "The public records and public information compiled by the agencies of North Carolina Government or its subdivisions are the property of the people. Therefore, it is the policy of this State that the people may obtain copies of their public records and public information free or at minimal cost unless otherwise specifically provided by law." (Voter registration records are not exempt from this law.)</a:t>
            </a:r>
          </a:p>
          <a:p>
            <a:endParaRPr lang="en-US" altLang="en-US" smtClean="0"/>
          </a:p>
        </p:txBody>
      </p:sp>
    </p:spTree>
    <p:extLst>
      <p:ext uri="{BB962C8B-B14F-4D97-AF65-F5344CB8AC3E}">
        <p14:creationId xmlns:p14="http://schemas.microsoft.com/office/powerpoint/2010/main" val="439193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Research Focus</a:t>
            </a:r>
            <a:endParaRPr lang="en-US" dirty="0"/>
          </a:p>
        </p:txBody>
      </p:sp>
      <p:sp>
        <p:nvSpPr>
          <p:cNvPr id="3" name="Content Placeholder 2"/>
          <p:cNvSpPr>
            <a:spLocks noGrp="1"/>
          </p:cNvSpPr>
          <p:nvPr>
            <p:ph idx="1"/>
          </p:nvPr>
        </p:nvSpPr>
        <p:spPr/>
        <p:txBody>
          <a:bodyPr>
            <a:noAutofit/>
          </a:bodyPr>
          <a:lstStyle/>
          <a:p>
            <a:r>
              <a:rPr lang="en-US" sz="1800" dirty="0" smtClean="0"/>
              <a:t>Overarching question:  </a:t>
            </a:r>
            <a:r>
              <a:rPr lang="en-US" sz="1800" b="1" dirty="0" smtClean="0">
                <a:solidFill>
                  <a:srgbClr val="C00000"/>
                </a:solidFill>
              </a:rPr>
              <a:t>How can we use the abundance of existing digital data, aka big data, (e.g. government administrative data, electronic health records) to support accurate evidence based decisions </a:t>
            </a:r>
            <a:r>
              <a:rPr lang="en-US" sz="1800" dirty="0" smtClean="0"/>
              <a:t>for policy, management, legislation, evaluation, and research while protecting the confidentiality of individual subjects of the data?</a:t>
            </a:r>
          </a:p>
          <a:p>
            <a:r>
              <a:rPr lang="en-US" sz="1800" dirty="0" smtClean="0"/>
              <a:t>Preferred approaches: Data Science - To build efficient and effective human computer hybrid processes and systems to clean, integrate, and extract actionable information from raw chaotic data and deliver accurate information in a timely secure manner to decision makers (e.g. researchers, policy makers, mangers, clinicians).</a:t>
            </a:r>
          </a:p>
          <a:p>
            <a:r>
              <a:rPr lang="en-US" sz="1800" dirty="0" smtClean="0"/>
              <a:t>Primary data: Person level data, usually identifiable (so we can accurately integrate diverse data) at some point</a:t>
            </a:r>
          </a:p>
        </p:txBody>
      </p:sp>
    </p:spTree>
    <p:extLst>
      <p:ext uri="{BB962C8B-B14F-4D97-AF65-F5344CB8AC3E}">
        <p14:creationId xmlns:p14="http://schemas.microsoft.com/office/powerpoint/2010/main" val="52508647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Research Focus</a:t>
            </a:r>
            <a:endParaRPr lang="en-US" dirty="0"/>
          </a:p>
        </p:txBody>
      </p:sp>
      <p:sp>
        <p:nvSpPr>
          <p:cNvPr id="3" name="Content Placeholder 2"/>
          <p:cNvSpPr>
            <a:spLocks noGrp="1"/>
          </p:cNvSpPr>
          <p:nvPr>
            <p:ph idx="1"/>
          </p:nvPr>
        </p:nvSpPr>
        <p:spPr/>
        <p:txBody>
          <a:bodyPr>
            <a:noAutofit/>
          </a:bodyPr>
          <a:lstStyle/>
          <a:p>
            <a:r>
              <a:rPr lang="en-US" sz="1800" dirty="0" smtClean="0"/>
              <a:t>Overarching question:  </a:t>
            </a:r>
            <a:r>
              <a:rPr lang="en-US" sz="1800" b="1" dirty="0" smtClean="0">
                <a:solidFill>
                  <a:srgbClr val="C00000"/>
                </a:solidFill>
              </a:rPr>
              <a:t>How can we use the abundance of existing digital data, aka big data, (e.g. government administrative data, electronic health records) to support accurate evidence based decisions </a:t>
            </a:r>
            <a:r>
              <a:rPr lang="en-US" sz="1800" dirty="0" smtClean="0"/>
              <a:t>for policy, management, legislation, evaluation, and research </a:t>
            </a:r>
            <a:r>
              <a:rPr lang="en-US" sz="1800" b="1" dirty="0" smtClean="0">
                <a:solidFill>
                  <a:srgbClr val="C00000"/>
                </a:solidFill>
              </a:rPr>
              <a:t>while protecting the confidentiality of individual subjects of the data</a:t>
            </a:r>
            <a:r>
              <a:rPr lang="en-US" sz="1800" dirty="0" smtClean="0"/>
              <a:t>? This question focuses on the data science of using massive secondary datasets, a step before the traditional statistical methods can be applied to the data to address specific questions to improve public health.</a:t>
            </a:r>
          </a:p>
          <a:p>
            <a:r>
              <a:rPr lang="en-US" sz="1800" dirty="0" smtClean="0"/>
              <a:t>Preferred approaches: Data Science - To build efficient and effective human computer hybrid processes and systems to clean, integrate, and extract actionable information from raw chaotic data and deliver accurate information in a timely secure manner to decision makers (e.g. researchers, policy makers, mangers, clinicians).</a:t>
            </a:r>
          </a:p>
          <a:p>
            <a:r>
              <a:rPr lang="en-US" sz="1800" dirty="0" smtClean="0"/>
              <a:t>Primary data: Person level data, usually identifiable (so we can accurately integrate diverse data) at some point,</a:t>
            </a:r>
          </a:p>
          <a:p>
            <a:r>
              <a:rPr lang="en-US" sz="1800" dirty="0" smtClean="0"/>
              <a:t>Primary issues: Privacy (safe data access), data integration, error propagation, audits, measurements, modeling</a:t>
            </a:r>
          </a:p>
          <a:p>
            <a:pPr lvl="1"/>
            <a:r>
              <a:rPr lang="en-US" sz="1800" dirty="0" smtClean="0"/>
              <a:t>Velocity, variety, veracity, volume (lots of SMALL datasets)</a:t>
            </a:r>
          </a:p>
        </p:txBody>
      </p:sp>
    </p:spTree>
    <p:extLst>
      <p:ext uri="{BB962C8B-B14F-4D97-AF65-F5344CB8AC3E}">
        <p14:creationId xmlns:p14="http://schemas.microsoft.com/office/powerpoint/2010/main" val="31934596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pic>
        <p:nvPicPr>
          <p:cNvPr id="12" name="Content Placeholder 5"/>
          <p:cNvPicPr>
            <a:picLocks noChangeAspect="1"/>
          </p:cNvPicPr>
          <p:nvPr/>
        </p:nvPicPr>
        <p:blipFill>
          <a:blip r:embed="rId4"/>
          <a:srcRect/>
          <a:stretch>
            <a:fillRect/>
          </a:stretch>
        </p:blipFill>
        <p:spPr bwMode="auto">
          <a:xfrm>
            <a:off x="6019800" y="4343400"/>
            <a:ext cx="3001821" cy="2367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3076" name="Content Placeholder 11"/>
          <p:cNvSpPr>
            <a:spLocks noGrp="1"/>
          </p:cNvSpPr>
          <p:nvPr>
            <p:ph idx="1"/>
          </p:nvPr>
        </p:nvSpPr>
        <p:spPr>
          <a:xfrm>
            <a:off x="457200" y="1600200"/>
            <a:ext cx="6172200" cy="4525963"/>
          </a:xfrm>
        </p:spPr>
        <p:txBody>
          <a:bodyPr>
            <a:normAutofit fontScale="70000" lnSpcReduction="20000"/>
          </a:bodyPr>
          <a:lstStyle/>
          <a:p>
            <a:pPr defTabSz="934974">
              <a:defRPr/>
            </a:pPr>
            <a:r>
              <a:rPr lang="en-US" dirty="0"/>
              <a:t>The ability to answer questions about human populations in near real time using distributed datasets that are large, complex, and diverse has the potential to </a:t>
            </a:r>
            <a:r>
              <a:rPr lang="en-US" dirty="0">
                <a:solidFill>
                  <a:srgbClr val="C00000"/>
                </a:solidFill>
              </a:rPr>
              <a:t>transform social, behavioral, economic, and health sciences</a:t>
            </a:r>
            <a:r>
              <a:rPr lang="en-US" dirty="0"/>
              <a:t>. </a:t>
            </a:r>
          </a:p>
          <a:p>
            <a:pPr defTabSz="934974">
              <a:defRPr/>
            </a:pPr>
            <a:r>
              <a:rPr lang="en-US" dirty="0" smtClean="0"/>
              <a:t>The </a:t>
            </a:r>
            <a:r>
              <a:rPr lang="en-US" dirty="0"/>
              <a:t>results could lead to more informed and effective policy decisions and allocations of public resources. </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sp>
        <p:nvSpPr>
          <p:cNvPr id="6" name="TextBox 5"/>
          <p:cNvSpPr txBox="1"/>
          <p:nvPr/>
        </p:nvSpPr>
        <p:spPr>
          <a:xfrm>
            <a:off x="685800" y="5756989"/>
            <a:ext cx="4876800" cy="95410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2800" b="1" dirty="0" smtClean="0"/>
              <a:t>HOW?</a:t>
            </a:r>
          </a:p>
          <a:p>
            <a:pPr algn="ctr"/>
            <a:r>
              <a:rPr lang="en-US" sz="2800" b="1" dirty="0" smtClean="0"/>
              <a:t>Population Informatics</a:t>
            </a:r>
            <a:endParaRPr lang="en-US" sz="2800" b="1" dirty="0"/>
          </a:p>
        </p:txBody>
      </p:sp>
    </p:spTree>
    <p:custDataLst>
      <p:tags r:id="rId1"/>
    </p:custDataLst>
    <p:extLst>
      <p:ext uri="{BB962C8B-B14F-4D97-AF65-F5344CB8AC3E}">
        <p14:creationId xmlns:p14="http://schemas.microsoft.com/office/powerpoint/2010/main" val="453196929"/>
      </p:ext>
    </p:extLst>
  </p:cSld>
  <p:clrMapOvr>
    <a:masterClrMapping/>
  </p:clrMapOvr>
  <mc:AlternateContent xmlns:mc="http://schemas.openxmlformats.org/markup-compatibility/2006">
    <mc:Choice xmlns:p14="http://schemas.microsoft.com/office/powerpoint/2010/main" Requires="p14">
      <p:transition spd="slow" p14:dur="2000" advTm="43014"/>
    </mc:Choice>
    <mc:Fallback>
      <p:transition spd="slow" advTm="430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Privacy Preserving </a:t>
            </a:r>
            <a:r>
              <a:rPr lang="en-US" dirty="0" smtClean="0">
                <a:solidFill>
                  <a:srgbClr val="0070C0"/>
                </a:solidFill>
              </a:rPr>
              <a:t>Interactive </a:t>
            </a:r>
            <a:r>
              <a:rPr lang="en-US" dirty="0" smtClean="0">
                <a:solidFill>
                  <a:schemeClr val="accent2">
                    <a:lumMod val="50000"/>
                  </a:schemeClr>
                </a:solidFill>
              </a:rPr>
              <a:t>Record Linkage (PPIRL)</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32284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NIST Big Data Public Working Group (NBD-PWG)</a:t>
            </a:r>
            <a:endParaRPr lang="en-US" dirty="0"/>
          </a:p>
        </p:txBody>
      </p:sp>
      <p:sp>
        <p:nvSpPr>
          <p:cNvPr id="3" name="Content Placeholder 2"/>
          <p:cNvSpPr>
            <a:spLocks noGrp="1"/>
          </p:cNvSpPr>
          <p:nvPr>
            <p:ph idx="1"/>
          </p:nvPr>
        </p:nvSpPr>
        <p:spPr/>
        <p:txBody>
          <a:bodyPr/>
          <a:lstStyle/>
          <a:p>
            <a:r>
              <a:rPr lang="en-US" dirty="0" smtClean="0"/>
              <a:t>NIST: National Institute of Standards and Technology (HIPAA security standard)</a:t>
            </a:r>
          </a:p>
          <a:p>
            <a:r>
              <a:rPr lang="en-US" dirty="0" smtClean="0"/>
              <a:t>Leaders of activity</a:t>
            </a:r>
          </a:p>
          <a:p>
            <a:pPr lvl="1"/>
            <a:r>
              <a:rPr lang="en-US" dirty="0" err="1" smtClean="0"/>
              <a:t>Wo</a:t>
            </a:r>
            <a:r>
              <a:rPr lang="en-US" dirty="0" smtClean="0"/>
              <a:t> Chang, NIST</a:t>
            </a:r>
          </a:p>
          <a:p>
            <a:pPr lvl="1"/>
            <a:r>
              <a:rPr lang="en-US" dirty="0" smtClean="0"/>
              <a:t>Robert Marcus, ET-Strategies</a:t>
            </a:r>
          </a:p>
          <a:p>
            <a:pPr lvl="1"/>
            <a:r>
              <a:rPr lang="en-US" dirty="0" err="1" smtClean="0"/>
              <a:t>Chaitanya</a:t>
            </a:r>
            <a:r>
              <a:rPr lang="en-US" dirty="0" smtClean="0"/>
              <a:t> </a:t>
            </a:r>
            <a:r>
              <a:rPr lang="en-US" dirty="0" err="1" smtClean="0"/>
              <a:t>Baru</a:t>
            </a:r>
            <a:r>
              <a:rPr lang="en-US" dirty="0" smtClean="0"/>
              <a:t>, UC San Diego</a:t>
            </a:r>
          </a:p>
          <a:p>
            <a:r>
              <a:rPr lang="en-US" dirty="0" smtClean="0"/>
              <a:t>http://bigdatawg.nist.gov/home.php</a:t>
            </a:r>
            <a:endParaRPr lang="en-US" dirty="0"/>
          </a:p>
        </p:txBody>
      </p:sp>
    </p:spTree>
    <p:extLst>
      <p:ext uri="{BB962C8B-B14F-4D97-AF65-F5344CB8AC3E}">
        <p14:creationId xmlns:p14="http://schemas.microsoft.com/office/powerpoint/2010/main" val="2864453208"/>
      </p:ext>
    </p:extLst>
  </p:cSld>
  <p:clrMapOvr>
    <a:masterClrMapping/>
  </p:clrMapOvr>
  <mc:AlternateContent xmlns:mc="http://schemas.openxmlformats.org/markup-compatibility/2006" xmlns:p14="http://schemas.microsoft.com/office/powerpoint/2010/main">
    <mc:Choice Requires="p14">
      <p:transition spd="slow" p14:dur="2000" advTm="396"/>
    </mc:Choice>
    <mc:Fallback xmlns="">
      <p:transition spd="slow" advTm="396"/>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NBD-PWG Subgroups &amp; Co-Chairs</a:t>
            </a:r>
            <a:endParaRPr lang="en-US" dirty="0"/>
          </a:p>
        </p:txBody>
      </p:sp>
      <p:sp>
        <p:nvSpPr>
          <p:cNvPr id="5" name="Content Placeholder 4"/>
          <p:cNvSpPr>
            <a:spLocks noGrp="1"/>
          </p:cNvSpPr>
          <p:nvPr>
            <p:ph idx="1"/>
          </p:nvPr>
        </p:nvSpPr>
        <p:spPr/>
        <p:txBody>
          <a:bodyPr/>
          <a:lstStyle/>
          <a:p>
            <a:pPr lvl="0"/>
            <a:r>
              <a:rPr lang="en-US" sz="2000" dirty="0" smtClean="0"/>
              <a:t>Requirements and Use Cases SG</a:t>
            </a:r>
          </a:p>
          <a:p>
            <a:pPr lvl="1"/>
            <a:r>
              <a:rPr lang="en-US" sz="1800" dirty="0" smtClean="0"/>
              <a:t>Geoffrey Fox, Indiana U.; Joe </a:t>
            </a:r>
            <a:r>
              <a:rPr lang="en-US" sz="1800" dirty="0" err="1" smtClean="0"/>
              <a:t>Paiva</a:t>
            </a:r>
            <a:r>
              <a:rPr lang="en-US" sz="1800" dirty="0" smtClean="0"/>
              <a:t>, VA; </a:t>
            </a:r>
            <a:r>
              <a:rPr lang="en-US" sz="1800" dirty="0" err="1" smtClean="0"/>
              <a:t>Tsegereda</a:t>
            </a:r>
            <a:r>
              <a:rPr lang="en-US" sz="1800" dirty="0" smtClean="0"/>
              <a:t> </a:t>
            </a:r>
            <a:r>
              <a:rPr lang="en-US" sz="1800" dirty="0" err="1" smtClean="0"/>
              <a:t>Beyene</a:t>
            </a:r>
            <a:r>
              <a:rPr lang="en-US" sz="1800" dirty="0" smtClean="0"/>
              <a:t>, Cisco </a:t>
            </a:r>
          </a:p>
          <a:p>
            <a:r>
              <a:rPr lang="en-US" sz="2000" dirty="0" smtClean="0"/>
              <a:t>Definitions and Taxonomies SG</a:t>
            </a:r>
          </a:p>
          <a:p>
            <a:pPr lvl="1"/>
            <a:r>
              <a:rPr lang="en-US" sz="1800" dirty="0" smtClean="0"/>
              <a:t>Nancy Grady, SAIC; Natasha </a:t>
            </a:r>
            <a:r>
              <a:rPr lang="en-US" sz="1800" dirty="0" err="1" smtClean="0"/>
              <a:t>Balac</a:t>
            </a:r>
            <a:r>
              <a:rPr lang="en-US" sz="1800" dirty="0" smtClean="0"/>
              <a:t>, SDSC; Eugene Luster, R2AD</a:t>
            </a:r>
          </a:p>
          <a:p>
            <a:pPr lvl="0"/>
            <a:r>
              <a:rPr lang="en-US" sz="2000" dirty="0" smtClean="0"/>
              <a:t>Reference Architecture SG</a:t>
            </a:r>
          </a:p>
          <a:p>
            <a:pPr lvl="1"/>
            <a:r>
              <a:rPr lang="en-US" sz="1800" dirty="0" smtClean="0"/>
              <a:t>Orit Levin, Microsoft; James </a:t>
            </a:r>
            <a:r>
              <a:rPr lang="en-US" sz="1800" dirty="0" err="1" smtClean="0"/>
              <a:t>Ketner</a:t>
            </a:r>
            <a:r>
              <a:rPr lang="en-US" sz="1800" dirty="0" smtClean="0"/>
              <a:t>, AT&amp;T; Don </a:t>
            </a:r>
            <a:r>
              <a:rPr lang="en-US" sz="1800" dirty="0" err="1" smtClean="0"/>
              <a:t>Krapohl</a:t>
            </a:r>
            <a:r>
              <a:rPr lang="en-US" sz="1800" dirty="0" smtClean="0"/>
              <a:t>, Augmented Intelligence </a:t>
            </a:r>
          </a:p>
          <a:p>
            <a:pPr lvl="0"/>
            <a:r>
              <a:rPr lang="en-US" sz="2000" dirty="0" smtClean="0"/>
              <a:t>Security and Privacy SG</a:t>
            </a:r>
          </a:p>
          <a:p>
            <a:pPr lvl="1"/>
            <a:r>
              <a:rPr lang="en-US" sz="1800" dirty="0" err="1" smtClean="0"/>
              <a:t>Arnab</a:t>
            </a:r>
            <a:r>
              <a:rPr lang="en-US" sz="1800" dirty="0" smtClean="0"/>
              <a:t> Roy, CSA/Fujitsu Nancy </a:t>
            </a:r>
            <a:r>
              <a:rPr lang="en-US" sz="1800" dirty="0" err="1" smtClean="0"/>
              <a:t>Landreville</a:t>
            </a:r>
            <a:r>
              <a:rPr lang="en-US" sz="1800" dirty="0" smtClean="0"/>
              <a:t>, U. MD </a:t>
            </a:r>
            <a:r>
              <a:rPr lang="en-US" sz="1800" dirty="0" err="1" smtClean="0"/>
              <a:t>Akhil</a:t>
            </a:r>
            <a:r>
              <a:rPr lang="en-US" sz="1800" dirty="0" smtClean="0"/>
              <a:t> </a:t>
            </a:r>
            <a:r>
              <a:rPr lang="en-US" sz="1800" dirty="0" err="1" smtClean="0"/>
              <a:t>Manchanda</a:t>
            </a:r>
            <a:r>
              <a:rPr lang="en-US" sz="1800" dirty="0" smtClean="0"/>
              <a:t>, GE</a:t>
            </a:r>
          </a:p>
          <a:p>
            <a:pPr lvl="0"/>
            <a:r>
              <a:rPr lang="en-US" sz="2000" dirty="0" smtClean="0"/>
              <a:t>Technology Roadmap SG</a:t>
            </a:r>
          </a:p>
          <a:p>
            <a:pPr lvl="1"/>
            <a:r>
              <a:rPr lang="en-US" sz="1800" dirty="0" smtClean="0"/>
              <a:t>Carl Buffington, </a:t>
            </a:r>
            <a:r>
              <a:rPr lang="en-US" sz="1800" dirty="0" err="1" smtClean="0"/>
              <a:t>Vistronix</a:t>
            </a:r>
            <a:r>
              <a:rPr lang="en-US" sz="1800" dirty="0" smtClean="0"/>
              <a:t>; Dan </a:t>
            </a:r>
            <a:r>
              <a:rPr lang="en-US" sz="1800" dirty="0" err="1" smtClean="0"/>
              <a:t>McClary</a:t>
            </a:r>
            <a:r>
              <a:rPr lang="en-US" sz="1800" dirty="0" smtClean="0"/>
              <a:t>, Oracle; David Boyd, Data Tactic</a:t>
            </a:r>
          </a:p>
        </p:txBody>
      </p:sp>
      <p:sp>
        <p:nvSpPr>
          <p:cNvPr id="4" name="Slide Number Placeholder 3"/>
          <p:cNvSpPr>
            <a:spLocks noGrp="1"/>
          </p:cNvSpPr>
          <p:nvPr>
            <p:ph type="sldNum" sz="quarter" idx="4294967295"/>
          </p:nvPr>
        </p:nvSpPr>
        <p:spPr>
          <a:xfrm>
            <a:off x="8780463" y="6327775"/>
            <a:ext cx="363537" cy="158750"/>
          </a:xfrm>
          <a:prstGeom prst="rect">
            <a:avLst/>
          </a:prstGeom>
        </p:spPr>
        <p:txBody>
          <a:bodyPr/>
          <a:lstStyle/>
          <a:p>
            <a:fld id="{F5B7371F-B25E-42BE-91F9-DCD17E1CF49D}" type="slidenum">
              <a:rPr lang="en-US" smtClean="0"/>
              <a:pPr/>
              <a:t>112</a:t>
            </a:fld>
            <a:endParaRPr lang="en-US" dirty="0"/>
          </a:p>
        </p:txBody>
      </p:sp>
    </p:spTree>
    <p:extLst>
      <p:ext uri="{BB962C8B-B14F-4D97-AF65-F5344CB8AC3E}">
        <p14:creationId xmlns:p14="http://schemas.microsoft.com/office/powerpoint/2010/main" val="3042454206"/>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Population Informatics Research Group</a:t>
            </a:r>
            <a:br>
              <a:rPr lang="en-US" sz="3600" dirty="0" smtClean="0"/>
            </a:br>
            <a:r>
              <a:rPr lang="en-US" sz="3600" dirty="0" smtClean="0"/>
              <a:t>Data Science Teams</a:t>
            </a:r>
            <a:endParaRPr lang="en-US" sz="3600" dirty="0"/>
          </a:p>
        </p:txBody>
      </p:sp>
      <p:sp>
        <p:nvSpPr>
          <p:cNvPr id="4" name="Content Placeholder 3"/>
          <p:cNvSpPr>
            <a:spLocks noGrp="1"/>
          </p:cNvSpPr>
          <p:nvPr>
            <p:ph idx="1"/>
          </p:nvPr>
        </p:nvSpPr>
        <p:spPr>
          <a:xfrm>
            <a:off x="457200" y="1600200"/>
            <a:ext cx="4572000" cy="4525963"/>
          </a:xfrm>
        </p:spPr>
        <p:txBody>
          <a:bodyPr/>
          <a:lstStyle/>
          <a:p>
            <a:r>
              <a:rPr lang="en-US" dirty="0" smtClean="0"/>
              <a:t>If you are interested in participating on a data science team, watch for opportunities</a:t>
            </a:r>
          </a:p>
          <a:p>
            <a:r>
              <a:rPr lang="en-US" dirty="0" smtClean="0"/>
              <a:t>Certificate in Health Informatics?</a:t>
            </a:r>
          </a:p>
          <a:p>
            <a:pPr lvl="1"/>
            <a:r>
              <a:rPr lang="en-US" dirty="0" smtClean="0"/>
              <a:t>6 additional courses</a:t>
            </a:r>
            <a:endParaRPr lang="en-US" dirty="0"/>
          </a:p>
        </p:txBody>
      </p:sp>
      <p:pic>
        <p:nvPicPr>
          <p:cNvPr id="6" name="Picture 2" descr="Diagram shows the intersection of key data science disciplines"/>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9700" y="2057400"/>
            <a:ext cx="37338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99645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What is Big Data ? What is Data Science ?</a:t>
            </a:r>
          </a:p>
          <a:p>
            <a:r>
              <a:rPr lang="en-US" dirty="0"/>
              <a:t>What is Population Informatics &amp; the Social Genome ?</a:t>
            </a:r>
          </a:p>
          <a:p>
            <a:r>
              <a:rPr lang="en-US" dirty="0" smtClean="0">
                <a:solidFill>
                  <a:srgbClr val="0070C0"/>
                </a:solidFill>
              </a:rPr>
              <a:t>How is Data Science different from traditional science?</a:t>
            </a:r>
          </a:p>
          <a:p>
            <a:r>
              <a:rPr lang="en-US" dirty="0" smtClean="0"/>
              <a:t>Doing research with Big Data</a:t>
            </a:r>
          </a:p>
        </p:txBody>
      </p:sp>
    </p:spTree>
    <p:extLst>
      <p:ext uri="{BB962C8B-B14F-4D97-AF65-F5344CB8AC3E}">
        <p14:creationId xmlns:p14="http://schemas.microsoft.com/office/powerpoint/2010/main" val="1668191338"/>
      </p:ext>
    </p:extLst>
  </p:cSld>
  <p:clrMapOvr>
    <a:masterClrMapping/>
  </p:clrMapOvr>
  <mc:AlternateContent xmlns:mc="http://schemas.openxmlformats.org/markup-compatibility/2006" xmlns:p14="http://schemas.microsoft.com/office/powerpoint/2010/main">
    <mc:Choice Requires="p14">
      <p:transition spd="slow" p14:dur="2000" advTm="215"/>
    </mc:Choice>
    <mc:Fallback xmlns="">
      <p:transition spd="slow" advTm="215"/>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Autofit/>
          </a:bodyPr>
          <a:lstStyle/>
          <a:p>
            <a:r>
              <a:rPr lang="en-US" altLang="en-US" sz="3600" dirty="0" smtClean="0"/>
              <a:t>Inflation: </a:t>
            </a:r>
            <a:br>
              <a:rPr lang="en-US" altLang="en-US" sz="3600" dirty="0" smtClean="0"/>
            </a:br>
            <a:r>
              <a:rPr lang="en-US" altLang="en-US" sz="3600" dirty="0" smtClean="0"/>
              <a:t>Traditional social science vs Data Science</a:t>
            </a:r>
          </a:p>
        </p:txBody>
      </p:sp>
      <p:sp>
        <p:nvSpPr>
          <p:cNvPr id="17411" name="Content Placeholder 2"/>
          <p:cNvSpPr>
            <a:spLocks noGrp="1"/>
          </p:cNvSpPr>
          <p:nvPr>
            <p:ph idx="1"/>
          </p:nvPr>
        </p:nvSpPr>
        <p:spPr/>
        <p:txBody>
          <a:bodyPr>
            <a:normAutofit fontScale="85000" lnSpcReduction="20000"/>
          </a:bodyPr>
          <a:lstStyle/>
          <a:p>
            <a:r>
              <a:rPr lang="en-US" altLang="en-US" smtClean="0"/>
              <a:t>Consumer Price Index (CPI)</a:t>
            </a:r>
          </a:p>
          <a:p>
            <a:pPr lvl="1"/>
            <a:r>
              <a:rPr lang="en-US" altLang="en-US" smtClean="0"/>
              <a:t>Representative basket of goods and services purchased for consumption by urban households (monthly)</a:t>
            </a:r>
          </a:p>
          <a:p>
            <a:pPr lvl="1"/>
            <a:r>
              <a:rPr lang="en-US" altLang="en-US" smtClean="0"/>
              <a:t>This index value has been calculated every year since 1913</a:t>
            </a:r>
          </a:p>
          <a:p>
            <a:pPr lvl="1"/>
            <a:r>
              <a:rPr lang="en-US" altLang="en-US" smtClean="0"/>
              <a:t>Bureau of Labor Statistics</a:t>
            </a:r>
          </a:p>
          <a:p>
            <a:r>
              <a:rPr lang="en-US" altLang="en-US" smtClean="0"/>
              <a:t>Billion Prices Project : MIT</a:t>
            </a:r>
          </a:p>
          <a:p>
            <a:pPr lvl="1"/>
            <a:r>
              <a:rPr lang="en-US" altLang="en-US" smtClean="0"/>
              <a:t>The Billion Prices Project is an academic initiative that uses prices collected from hundreds of online retailers around the world on a daily basis to conduct economic research. </a:t>
            </a:r>
          </a:p>
          <a:p>
            <a:pPr lvl="1"/>
            <a:r>
              <a:rPr lang="en-US" altLang="en-US" smtClean="0"/>
              <a:t>Pricing Behavior, Daily Inflation and Asset Prices, Pass-Through (price and exchange rate and international rate), Green Markups (premium for green prod.)</a:t>
            </a:r>
          </a:p>
        </p:txBody>
      </p:sp>
    </p:spTree>
    <p:extLst>
      <p:ext uri="{BB962C8B-B14F-4D97-AF65-F5344CB8AC3E}">
        <p14:creationId xmlns:p14="http://schemas.microsoft.com/office/powerpoint/2010/main" val="2183306669"/>
      </p:ext>
    </p:extLst>
  </p:cSld>
  <p:clrMapOvr>
    <a:masterClrMapping/>
  </p:clrMapOvr>
  <p:transition spd="slow" advTm="222525"/>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3292475" y="273367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875"/>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36" name="Title 1"/>
          <p:cNvSpPr>
            <a:spLocks noGrp="1"/>
          </p:cNvSpPr>
          <p:nvPr>
            <p:ph type="title"/>
          </p:nvPr>
        </p:nvSpPr>
        <p:spPr/>
        <p:txBody>
          <a:bodyPr>
            <a:normAutofit fontScale="90000"/>
          </a:bodyPr>
          <a:lstStyle/>
          <a:p>
            <a:r>
              <a:rPr lang="en-US" altLang="en-US" smtClean="0"/>
              <a:t>What is the shape of the green line?</a:t>
            </a:r>
            <a:endParaRPr lang="en-US" altLang="en-US" dirty="0" smtClean="0"/>
          </a:p>
        </p:txBody>
      </p:sp>
    </p:spTree>
    <p:extLst>
      <p:ext uri="{BB962C8B-B14F-4D97-AF65-F5344CB8AC3E}">
        <p14:creationId xmlns:p14="http://schemas.microsoft.com/office/powerpoint/2010/main" val="797145781"/>
      </p:ext>
    </p:extLst>
  </p:cSld>
  <p:clrMapOvr>
    <a:masterClrMapping/>
  </p:clrMapOvr>
  <p:transition spd="slow" advTm="26119"/>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00400" y="2816225"/>
            <a:ext cx="2667000" cy="24384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2514600" y="2130425"/>
            <a:ext cx="36576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3581400" y="23161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4533900" y="38830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3200400" y="547528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5676900" y="24352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3162300" y="40354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273675" y="44116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4686300" y="27400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4484688" y="45640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4789488"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760788" y="28162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5426075" y="393541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4191000" y="43275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4179888" y="313213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3927475"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5322888" y="3284538"/>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476" name="Title 20"/>
          <p:cNvSpPr>
            <a:spLocks noGrp="1"/>
          </p:cNvSpPr>
          <p:nvPr>
            <p:ph type="title"/>
          </p:nvPr>
        </p:nvSpPr>
        <p:spPr/>
        <p:txBody>
          <a:bodyPr>
            <a:normAutofit fontScale="90000"/>
          </a:bodyPr>
          <a:lstStyle/>
          <a:p>
            <a:r>
              <a:rPr lang="en-US" altLang="en-US" dirty="0" smtClean="0"/>
              <a:t>Traditional Science : </a:t>
            </a:r>
            <a:br>
              <a:rPr lang="en-US" altLang="en-US" dirty="0" smtClean="0"/>
            </a:br>
            <a:r>
              <a:rPr lang="en-US" altLang="en-US" dirty="0" smtClean="0"/>
              <a:t>Start with nothing – collect data well</a:t>
            </a:r>
          </a:p>
        </p:txBody>
      </p:sp>
    </p:spTree>
    <p:custDataLst>
      <p:tags r:id="rId1"/>
    </p:custDataLst>
    <p:extLst>
      <p:ext uri="{BB962C8B-B14F-4D97-AF65-F5344CB8AC3E}">
        <p14:creationId xmlns:p14="http://schemas.microsoft.com/office/powerpoint/2010/main" val="3740272887"/>
      </p:ext>
    </p:extLst>
  </p:cSld>
  <p:clrMapOvr>
    <a:masterClrMapping/>
  </p:clrMapOvr>
  <p:transition spd="slow" advTm="1645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00400" y="2816225"/>
            <a:ext cx="2667000" cy="243840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Rectangle 1"/>
          <p:cNvSpPr/>
          <p:nvPr/>
        </p:nvSpPr>
        <p:spPr>
          <a:xfrm>
            <a:off x="2514600" y="2130425"/>
            <a:ext cx="36576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Oval 4"/>
          <p:cNvSpPr/>
          <p:nvPr/>
        </p:nvSpPr>
        <p:spPr>
          <a:xfrm>
            <a:off x="3292475" y="281622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Oval 5"/>
          <p:cNvSpPr/>
          <p:nvPr/>
        </p:nvSpPr>
        <p:spPr>
          <a:xfrm>
            <a:off x="3581400" y="23161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Oval 6"/>
          <p:cNvSpPr/>
          <p:nvPr/>
        </p:nvSpPr>
        <p:spPr>
          <a:xfrm>
            <a:off x="4533900" y="38830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Oval 7"/>
          <p:cNvSpPr/>
          <p:nvPr/>
        </p:nvSpPr>
        <p:spPr>
          <a:xfrm>
            <a:off x="3200400" y="547528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5676900" y="24352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3162300" y="40354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5273675" y="44116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4686300" y="27400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4484688" y="4564063"/>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4789488"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760788" y="2816225"/>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5426075" y="393541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4191000" y="4327525"/>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4179888" y="3132138"/>
            <a:ext cx="304800" cy="304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3927475" y="4868863"/>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5322888" y="3284538"/>
            <a:ext cx="304800" cy="3048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476" name="Title 20"/>
          <p:cNvSpPr>
            <a:spLocks noGrp="1"/>
          </p:cNvSpPr>
          <p:nvPr>
            <p:ph type="title"/>
          </p:nvPr>
        </p:nvSpPr>
        <p:spPr/>
        <p:txBody>
          <a:bodyPr>
            <a:normAutofit fontScale="90000"/>
          </a:bodyPr>
          <a:lstStyle/>
          <a:p>
            <a:r>
              <a:rPr lang="en-US" altLang="en-US" dirty="0" smtClean="0"/>
              <a:t>Traditional Science : </a:t>
            </a:r>
            <a:br>
              <a:rPr lang="en-US" altLang="en-US" dirty="0" smtClean="0"/>
            </a:br>
            <a:r>
              <a:rPr lang="en-US" altLang="en-US" dirty="0" smtClean="0"/>
              <a:t>Start with nothing – collect data well</a:t>
            </a:r>
          </a:p>
        </p:txBody>
      </p:sp>
    </p:spTree>
    <p:custDataLst>
      <p:tags r:id="rId1"/>
    </p:custDataLst>
    <p:extLst>
      <p:ext uri="{BB962C8B-B14F-4D97-AF65-F5344CB8AC3E}">
        <p14:creationId xmlns:p14="http://schemas.microsoft.com/office/powerpoint/2010/main" val="437915732"/>
      </p:ext>
    </p:extLst>
  </p:cSld>
  <p:clrMapOvr>
    <a:masterClrMapping/>
  </p:clrMapOvr>
  <p:transition spd="slow" advTm="6883"/>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3292475" y="273367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875"/>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484" name="Title 1"/>
          <p:cNvSpPr>
            <a:spLocks noGrp="1"/>
          </p:cNvSpPr>
          <p:nvPr>
            <p:ph type="title"/>
          </p:nvPr>
        </p:nvSpPr>
        <p:spPr/>
        <p:txBody>
          <a:bodyPr>
            <a:normAutofit fontScale="90000"/>
          </a:bodyPr>
          <a:lstStyle/>
          <a:p>
            <a:r>
              <a:rPr lang="en-US" altLang="en-US" dirty="0" smtClean="0"/>
              <a:t>Data Science : </a:t>
            </a:r>
            <a:br>
              <a:rPr lang="en-US" altLang="en-US" dirty="0" smtClean="0"/>
            </a:br>
            <a:r>
              <a:rPr lang="en-US" altLang="en-US" dirty="0" smtClean="0"/>
              <a:t>Start with ALL the data</a:t>
            </a:r>
          </a:p>
        </p:txBody>
      </p:sp>
    </p:spTree>
    <p:extLst>
      <p:ext uri="{BB962C8B-B14F-4D97-AF65-F5344CB8AC3E}">
        <p14:creationId xmlns:p14="http://schemas.microsoft.com/office/powerpoint/2010/main" val="2875688819"/>
      </p:ext>
    </p:extLst>
  </p:cSld>
  <p:clrMapOvr>
    <a:masterClrMapping/>
  </p:clrMapOvr>
  <p:transition spd="slow" advTm="9375"/>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How do we reap the benefits too ?</a:t>
            </a:r>
            <a:endParaRPr lang="en-US" dirty="0"/>
          </a:p>
        </p:txBody>
      </p:sp>
      <p:sp>
        <p:nvSpPr>
          <p:cNvPr id="3" name="Content Placeholder 2"/>
          <p:cNvSpPr>
            <a:spLocks noGrp="1"/>
          </p:cNvSpPr>
          <p:nvPr>
            <p:ph idx="1"/>
          </p:nvPr>
        </p:nvSpPr>
        <p:spPr/>
        <p:txBody>
          <a:bodyPr/>
          <a:lstStyle/>
          <a:p>
            <a:r>
              <a:rPr lang="en-US" dirty="0" smtClean="0"/>
              <a:t>Overarching question:  How can we use the abundance of </a:t>
            </a:r>
            <a:r>
              <a:rPr lang="en-US" dirty="0" smtClean="0">
                <a:solidFill>
                  <a:srgbClr val="C00000"/>
                </a:solidFill>
              </a:rPr>
              <a:t>existing digital data about people</a:t>
            </a:r>
            <a:r>
              <a:rPr lang="en-US" dirty="0" smtClean="0"/>
              <a:t>, aka big data, (e.g. government administrative data, electronic health records) to support accurate evidence based decisions for policy, management, legislation, evaluation, and research while protecting the confidentiality of individual subjects of the data?</a:t>
            </a:r>
          </a:p>
        </p:txBody>
      </p:sp>
    </p:spTree>
    <p:extLst>
      <p:ext uri="{BB962C8B-B14F-4D97-AF65-F5344CB8AC3E}">
        <p14:creationId xmlns:p14="http://schemas.microsoft.com/office/powerpoint/2010/main" val="4048552326"/>
      </p:ext>
    </p:extLst>
  </p:cSld>
  <p:clrMapOvr>
    <a:masterClrMapping/>
  </p:clrMapOvr>
  <mc:AlternateContent xmlns:mc="http://schemas.openxmlformats.org/markup-compatibility/2006">
    <mc:Choice xmlns:p14="http://schemas.microsoft.com/office/powerpoint/2010/main" Requires="p14">
      <p:transition spd="slow" p14:dur="2000" advTm="15729"/>
    </mc:Choice>
    <mc:Fallback>
      <p:transition spd="slow" advTm="15729"/>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8913" y="2090738"/>
            <a:ext cx="36861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1"/>
          <p:cNvSpPr>
            <a:spLocks noGrp="1"/>
          </p:cNvSpPr>
          <p:nvPr>
            <p:ph type="title"/>
          </p:nvPr>
        </p:nvSpPr>
        <p:spPr/>
        <p:txBody>
          <a:bodyPr/>
          <a:lstStyle/>
          <a:p>
            <a:r>
              <a:rPr lang="en-US" altLang="en-US" smtClean="0"/>
              <a:t>Noise</a:t>
            </a:r>
          </a:p>
        </p:txBody>
      </p:sp>
    </p:spTree>
    <p:extLst>
      <p:ext uri="{BB962C8B-B14F-4D97-AF65-F5344CB8AC3E}">
        <p14:creationId xmlns:p14="http://schemas.microsoft.com/office/powerpoint/2010/main" val="2301057609"/>
      </p:ext>
    </p:extLst>
  </p:cSld>
  <p:clrMapOvr>
    <a:masterClrMapping/>
  </p:clrMapOvr>
  <p:transition spd="slow" advTm="3901"/>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4150" y="2062163"/>
            <a:ext cx="36957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3886200" y="2309813"/>
            <a:ext cx="2286000" cy="2286000"/>
          </a:xfrm>
          <a:prstGeom prst="ellipse">
            <a:avLst/>
          </a:prstGeom>
          <a:noFill/>
          <a:ln w="304800">
            <a:solidFill>
              <a:srgbClr val="C000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581400" y="2995613"/>
            <a:ext cx="2286000" cy="2286000"/>
          </a:xfrm>
          <a:prstGeom prst="ellipse">
            <a:avLst/>
          </a:prstGeom>
          <a:noFill/>
          <a:ln w="3048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2925763" y="2233613"/>
            <a:ext cx="2286000" cy="2286000"/>
          </a:xfrm>
          <a:prstGeom prst="ellipse">
            <a:avLst/>
          </a:prstGeom>
          <a:noFill/>
          <a:ln w="304800">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3276600" y="3224213"/>
            <a:ext cx="2286000" cy="2286000"/>
          </a:xfrm>
          <a:prstGeom prst="ellipse">
            <a:avLst/>
          </a:prstGeom>
          <a:noFill/>
          <a:ln w="304800">
            <a:solidFill>
              <a:srgbClr val="92D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4579938" y="3986213"/>
            <a:ext cx="2286000" cy="2286000"/>
          </a:xfrm>
          <a:prstGeom prst="ellipse">
            <a:avLst/>
          </a:prstGeom>
          <a:noFill/>
          <a:ln w="304800">
            <a:solidFill>
              <a:srgbClr val="0070C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2293938" y="2995613"/>
            <a:ext cx="2286000" cy="2286000"/>
          </a:xfrm>
          <a:prstGeom prst="ellipse">
            <a:avLst/>
          </a:prstGeom>
          <a:noFill/>
          <a:ln w="304800">
            <a:solidFill>
              <a:srgbClr val="FFFF0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6415088" y="1776413"/>
            <a:ext cx="1738312"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p:cNvSpPr/>
          <p:nvPr/>
        </p:nvSpPr>
        <p:spPr>
          <a:xfrm>
            <a:off x="1006475" y="1905000"/>
            <a:ext cx="1736725"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1447800" y="5753100"/>
            <a:ext cx="6858000" cy="746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40" name="Title 2"/>
          <p:cNvSpPr>
            <a:spLocks noGrp="1"/>
          </p:cNvSpPr>
          <p:nvPr>
            <p:ph type="title"/>
          </p:nvPr>
        </p:nvSpPr>
        <p:spPr/>
        <p:txBody>
          <a:bodyPr/>
          <a:lstStyle/>
          <a:p>
            <a:r>
              <a:rPr lang="en-US" altLang="en-US" dirty="0" smtClean="0"/>
              <a:t>Data Science: EVERYTHING</a:t>
            </a:r>
          </a:p>
        </p:txBody>
      </p:sp>
    </p:spTree>
    <p:custDataLst>
      <p:tags r:id="rId1"/>
    </p:custDataLst>
    <p:extLst>
      <p:ext uri="{BB962C8B-B14F-4D97-AF65-F5344CB8AC3E}">
        <p14:creationId xmlns:p14="http://schemas.microsoft.com/office/powerpoint/2010/main" val="3859995933"/>
      </p:ext>
    </p:extLst>
  </p:cSld>
  <p:clrMapOvr>
    <a:masterClrMapping/>
  </p:clrMapOvr>
  <p:transition spd="slow" advTm="16247"/>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4150" y="2062163"/>
            <a:ext cx="36957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6415088" y="1776413"/>
            <a:ext cx="1738312"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Rectangle 21"/>
          <p:cNvSpPr/>
          <p:nvPr/>
        </p:nvSpPr>
        <p:spPr>
          <a:xfrm>
            <a:off x="1006475" y="1905000"/>
            <a:ext cx="1736725" cy="4594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ectangle 22"/>
          <p:cNvSpPr/>
          <p:nvPr/>
        </p:nvSpPr>
        <p:spPr>
          <a:xfrm>
            <a:off x="1447800" y="5753100"/>
            <a:ext cx="6858000" cy="746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540" name="Title 2"/>
          <p:cNvSpPr>
            <a:spLocks noGrp="1"/>
          </p:cNvSpPr>
          <p:nvPr>
            <p:ph type="title"/>
          </p:nvPr>
        </p:nvSpPr>
        <p:spPr/>
        <p:txBody>
          <a:bodyPr>
            <a:normAutofit/>
          </a:bodyPr>
          <a:lstStyle/>
          <a:p>
            <a:r>
              <a:rPr lang="en-US" altLang="en-US" sz="3600" dirty="0" smtClean="0"/>
              <a:t>First, separate out only the relevant data</a:t>
            </a:r>
          </a:p>
        </p:txBody>
      </p:sp>
    </p:spTree>
    <p:custDataLst>
      <p:tags r:id="rId1"/>
    </p:custDataLst>
    <p:extLst>
      <p:ext uri="{BB962C8B-B14F-4D97-AF65-F5344CB8AC3E}">
        <p14:creationId xmlns:p14="http://schemas.microsoft.com/office/powerpoint/2010/main" val="1184570562"/>
      </p:ext>
    </p:extLst>
  </p:cSld>
  <p:clrMapOvr>
    <a:masterClrMapping/>
  </p:clrMapOvr>
  <p:transition spd="slow" advTm="579"/>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8913" y="2036763"/>
            <a:ext cx="36861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itle 1"/>
          <p:cNvSpPr>
            <a:spLocks noGrp="1"/>
          </p:cNvSpPr>
          <p:nvPr>
            <p:ph type="title"/>
          </p:nvPr>
        </p:nvSpPr>
        <p:spPr/>
        <p:txBody>
          <a:bodyPr>
            <a:normAutofit/>
          </a:bodyPr>
          <a:lstStyle/>
          <a:p>
            <a:r>
              <a:rPr lang="en-US" altLang="en-US" sz="3600" dirty="0" smtClean="0"/>
              <a:t>Second, clean noise as much as possible</a:t>
            </a:r>
          </a:p>
        </p:txBody>
      </p:sp>
    </p:spTree>
    <p:extLst>
      <p:ext uri="{BB962C8B-B14F-4D97-AF65-F5344CB8AC3E}">
        <p14:creationId xmlns:p14="http://schemas.microsoft.com/office/powerpoint/2010/main" val="804235052"/>
      </p:ext>
    </p:extLst>
  </p:cSld>
  <p:clrMapOvr>
    <a:masterClrMapping/>
  </p:clrMapOvr>
  <p:transition spd="slow" advTm="14142"/>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65125" y="1784350"/>
            <a:ext cx="3719513" cy="2482850"/>
          </a:xfrm>
          <a:noFill/>
        </p:spPr>
      </p:pic>
      <p:cxnSp>
        <p:nvCxnSpPr>
          <p:cNvPr id="9220" name="Straight Arrow Connector 9"/>
          <p:cNvCxnSpPr>
            <a:cxnSpLocks noChangeShapeType="1"/>
          </p:cNvCxnSpPr>
          <p:nvPr/>
        </p:nvCxnSpPr>
        <p:spPr bwMode="auto">
          <a:xfrm>
            <a:off x="5135563" y="2779713"/>
            <a:ext cx="493712" cy="1270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1" name="Straight Arrow Connector 13"/>
          <p:cNvCxnSpPr>
            <a:cxnSpLocks noChangeShapeType="1"/>
          </p:cNvCxnSpPr>
          <p:nvPr/>
        </p:nvCxnSpPr>
        <p:spPr bwMode="auto">
          <a:xfrm>
            <a:off x="5233988" y="29956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2" name="Straight Arrow Connector 14"/>
          <p:cNvCxnSpPr>
            <a:cxnSpLocks noChangeShapeType="1"/>
          </p:cNvCxnSpPr>
          <p:nvPr/>
        </p:nvCxnSpPr>
        <p:spPr bwMode="auto">
          <a:xfrm>
            <a:off x="6559550" y="3838575"/>
            <a:ext cx="1169988" cy="6651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922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688" y="4454525"/>
            <a:ext cx="2100262"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375" y="4552950"/>
            <a:ext cx="169545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88" y="4543425"/>
            <a:ext cx="26193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8938" y="4503738"/>
            <a:ext cx="19827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7" name="Straight Arrow Connector 23"/>
          <p:cNvCxnSpPr>
            <a:cxnSpLocks noChangeShapeType="1"/>
          </p:cNvCxnSpPr>
          <p:nvPr/>
        </p:nvCxnSpPr>
        <p:spPr bwMode="auto">
          <a:xfrm rot="10800000" flipV="1">
            <a:off x="2663825" y="3844925"/>
            <a:ext cx="3919538" cy="7080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8" name="Straight Arrow Connector 25"/>
          <p:cNvCxnSpPr>
            <a:cxnSpLocks noChangeShapeType="1"/>
          </p:cNvCxnSpPr>
          <p:nvPr/>
        </p:nvCxnSpPr>
        <p:spPr bwMode="auto">
          <a:xfrm rot="10800000" flipV="1">
            <a:off x="3470275" y="3844925"/>
            <a:ext cx="3122613" cy="9239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9" name="Straight Arrow Connector 28"/>
          <p:cNvCxnSpPr>
            <a:cxnSpLocks noChangeShapeType="1"/>
          </p:cNvCxnSpPr>
          <p:nvPr/>
        </p:nvCxnSpPr>
        <p:spPr bwMode="auto">
          <a:xfrm rot="10800000" flipV="1">
            <a:off x="5407025" y="3844925"/>
            <a:ext cx="1195388" cy="6778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grpSp>
        <p:nvGrpSpPr>
          <p:cNvPr id="9230" name="Group 35"/>
          <p:cNvGrpSpPr>
            <a:grpSpLocks/>
          </p:cNvGrpSpPr>
          <p:nvPr/>
        </p:nvGrpSpPr>
        <p:grpSpPr bwMode="auto">
          <a:xfrm>
            <a:off x="4105275" y="1261840"/>
            <a:ext cx="4740275" cy="2733675"/>
            <a:chOff x="4402548" y="1037394"/>
            <a:chExt cx="4741452" cy="2733891"/>
          </a:xfrm>
        </p:grpSpPr>
        <p:pic>
          <p:nvPicPr>
            <p:cNvPr id="923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5449" y="1969472"/>
              <a:ext cx="18018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34" name="Straight Arrow Connector 11"/>
            <p:cNvCxnSpPr>
              <a:cxnSpLocks noChangeShapeType="1"/>
            </p:cNvCxnSpPr>
            <p:nvPr/>
          </p:nvCxnSpPr>
          <p:spPr bwMode="auto">
            <a:xfrm>
              <a:off x="4402548" y="2867226"/>
              <a:ext cx="1524678" cy="6304"/>
            </a:xfrm>
            <a:prstGeom prst="straightConnector1">
              <a:avLst/>
            </a:prstGeom>
            <a:noFill/>
            <a:ln w="6350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18" name="Rectangle 17"/>
            <p:cNvSpPr/>
            <p:nvPr/>
          </p:nvSpPr>
          <p:spPr>
            <a:xfrm>
              <a:off x="4448597" y="1037394"/>
              <a:ext cx="4695403" cy="954163"/>
            </a:xfrm>
            <a:prstGeom prst="rect">
              <a:avLst/>
            </a:prstGeom>
          </p:spPr>
          <p:txBody>
            <a:bodyPr>
              <a:spAutoFit/>
            </a:bodyPr>
            <a:lstStyle/>
            <a:p>
              <a:pPr algn="ctr">
                <a:spcBef>
                  <a:spcPts val="0"/>
                </a:spcBef>
                <a:buFontTx/>
                <a:buNone/>
                <a:defRPr/>
              </a:pPr>
              <a:r>
                <a:rPr lang="en-US" sz="2800" b="1" dirty="0">
                  <a:latin typeface="+mj-lt"/>
                </a:rPr>
                <a:t>KDD</a:t>
              </a:r>
            </a:p>
            <a:p>
              <a:pPr algn="ctr">
                <a:spcBef>
                  <a:spcPts val="0"/>
                </a:spcBef>
                <a:buFontTx/>
                <a:buNone/>
                <a:defRPr/>
              </a:pPr>
              <a:r>
                <a:rPr lang="en-US" sz="2800" b="1" dirty="0">
                  <a:latin typeface="+mj-lt"/>
                </a:rPr>
                <a:t>Clean, Merge, Reprocess</a:t>
              </a:r>
            </a:p>
          </p:txBody>
        </p:sp>
      </p:grpSp>
      <p:sp>
        <p:nvSpPr>
          <p:cNvPr id="19" name="Rectangle 18"/>
          <p:cNvSpPr/>
          <p:nvPr/>
        </p:nvSpPr>
        <p:spPr>
          <a:xfrm>
            <a:off x="444500" y="1261840"/>
            <a:ext cx="3660775" cy="954107"/>
          </a:xfrm>
          <a:prstGeom prst="rect">
            <a:avLst/>
          </a:prstGeom>
        </p:spPr>
        <p:txBody>
          <a:bodyPr>
            <a:spAutoFit/>
          </a:bodyPr>
          <a:lstStyle/>
          <a:p>
            <a:pPr algn="ctr">
              <a:buFontTx/>
              <a:buNone/>
              <a:defRPr/>
            </a:pPr>
            <a:r>
              <a:rPr lang="en-US" sz="2800" b="1">
                <a:latin typeface="+mj-lt"/>
              </a:rPr>
              <a:t>Big </a:t>
            </a:r>
            <a:r>
              <a:rPr lang="en-US" sz="2800" b="1" smtClean="0">
                <a:latin typeface="+mj-lt"/>
              </a:rPr>
              <a:t>Data : impossible to keep organized</a:t>
            </a:r>
            <a:endParaRPr lang="en-US" sz="2800" b="1" dirty="0">
              <a:latin typeface="+mj-lt"/>
            </a:endParaRPr>
          </a:p>
        </p:txBody>
      </p:sp>
      <p:sp>
        <p:nvSpPr>
          <p:cNvPr id="16400" name="Rectangle 21"/>
          <p:cNvSpPr>
            <a:spLocks noChangeArrowheads="1"/>
          </p:cNvSpPr>
          <p:nvPr/>
        </p:nvSpPr>
        <p:spPr bwMode="auto">
          <a:xfrm>
            <a:off x="1068387" y="5293617"/>
            <a:ext cx="7110412" cy="1384995"/>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dirty="0">
                <a:solidFill>
                  <a:srgbClr val="00B0F0"/>
                </a:solidFill>
                <a:latin typeface="Arial Narrow" pitchFamily="34" charset="0"/>
              </a:rPr>
              <a:t>Human consumable, valid, novel, potentially </a:t>
            </a:r>
            <a:r>
              <a:rPr lang="en-US" altLang="en-US" b="1" u="sng" dirty="0">
                <a:solidFill>
                  <a:srgbClr val="00B0F0"/>
                </a:solidFill>
                <a:latin typeface="Arial Narrow" pitchFamily="34" charset="0"/>
              </a:rPr>
              <a:t>useful</a:t>
            </a:r>
            <a:r>
              <a:rPr lang="en-US" altLang="en-US" dirty="0">
                <a:solidFill>
                  <a:srgbClr val="00B0F0"/>
                </a:solidFill>
                <a:latin typeface="Arial Narrow" pitchFamily="34" charset="0"/>
              </a:rPr>
              <a:t>, </a:t>
            </a:r>
          </a:p>
          <a:p>
            <a:pPr algn="ctr">
              <a:buFontTx/>
              <a:buNone/>
            </a:pPr>
            <a:r>
              <a:rPr lang="en-US" altLang="en-US" dirty="0">
                <a:solidFill>
                  <a:srgbClr val="00B0F0"/>
                </a:solidFill>
                <a:latin typeface="Arial Narrow" pitchFamily="34" charset="0"/>
              </a:rPr>
              <a:t>and ultimately </a:t>
            </a:r>
            <a:r>
              <a:rPr lang="en-US" altLang="en-US" b="1" u="sng" dirty="0">
                <a:solidFill>
                  <a:srgbClr val="00B0F0"/>
                </a:solidFill>
                <a:latin typeface="Arial Narrow" pitchFamily="34" charset="0"/>
              </a:rPr>
              <a:t>understandable</a:t>
            </a:r>
            <a:r>
              <a:rPr lang="en-US" altLang="en-US" dirty="0">
                <a:solidFill>
                  <a:srgbClr val="00B0F0"/>
                </a:solidFill>
                <a:latin typeface="Arial Narrow" pitchFamily="34" charset="0"/>
              </a:rPr>
              <a:t> </a:t>
            </a:r>
            <a:r>
              <a:rPr lang="en-US" altLang="en-US" dirty="0" smtClean="0">
                <a:solidFill>
                  <a:srgbClr val="00B0F0"/>
                </a:solidFill>
                <a:latin typeface="Arial Narrow" pitchFamily="34" charset="0"/>
              </a:rPr>
              <a:t>information</a:t>
            </a:r>
          </a:p>
          <a:p>
            <a:pPr algn="ctr">
              <a:buFontTx/>
              <a:buNone/>
            </a:pPr>
            <a:r>
              <a:rPr lang="en-US" altLang="en-US" b="1" dirty="0" smtClean="0">
                <a:solidFill>
                  <a:srgbClr val="C00000"/>
                </a:solidFill>
                <a:latin typeface="Arial Narrow" pitchFamily="34" charset="0"/>
              </a:rPr>
              <a:t>Analytic dataset</a:t>
            </a:r>
            <a:endParaRPr lang="en-US" altLang="en-US" b="1" dirty="0">
              <a:solidFill>
                <a:srgbClr val="C00000"/>
              </a:solidFill>
              <a:latin typeface="Arial Narrow" pitchFamily="34" charset="0"/>
            </a:endParaRPr>
          </a:p>
        </p:txBody>
      </p:sp>
      <p:sp>
        <p:nvSpPr>
          <p:cNvPr id="20" name="Title 4"/>
          <p:cNvSpPr>
            <a:spLocks noGrp="1"/>
          </p:cNvSpPr>
          <p:nvPr>
            <p:ph type="title"/>
          </p:nvPr>
        </p:nvSpPr>
        <p:spPr>
          <a:xfrm>
            <a:off x="1295400" y="0"/>
            <a:ext cx="7848600" cy="1143000"/>
          </a:xfrm>
        </p:spPr>
        <p:txBody>
          <a:bodyPr>
            <a:noAutofit/>
          </a:bodyPr>
          <a:lstStyle/>
          <a:p>
            <a:r>
              <a:rPr lang="en-US" altLang="en-US" sz="3200" dirty="0"/>
              <a:t>Data Science</a:t>
            </a:r>
            <a:br>
              <a:rPr lang="en-US" altLang="en-US" sz="3200" dirty="0"/>
            </a:br>
            <a:r>
              <a:rPr lang="en-US" altLang="en-US" sz="3200" dirty="0"/>
              <a:t>Knowledge Discovery &amp; Data mining (KDD</a:t>
            </a:r>
            <a:r>
              <a:rPr lang="en-US" altLang="en-US" sz="3200" dirty="0" smtClean="0"/>
              <a:t>)</a:t>
            </a:r>
            <a:endParaRPr lang="en-US" sz="3200" dirty="0" smtClean="0"/>
          </a:p>
        </p:txBody>
      </p:sp>
      <p:pic>
        <p:nvPicPr>
          <p:cNvPr id="1026" name="Picture 2" descr="http://treasurehunter2012.files.wordpress.com/2012/07/metal-detector-real-silhouette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5318" y="2421037"/>
            <a:ext cx="1116732" cy="14889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20852989"/>
      </p:ext>
    </p:extLst>
  </p:cSld>
  <p:clrMapOvr>
    <a:masterClrMapping/>
  </p:clrMapOvr>
  <p:transition spd="slow" advTm="10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3292475" y="2733675"/>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875"/>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580" name="Title 1"/>
          <p:cNvSpPr>
            <a:spLocks noGrp="1"/>
          </p:cNvSpPr>
          <p:nvPr>
            <p:ph type="title"/>
          </p:nvPr>
        </p:nvSpPr>
        <p:spPr/>
        <p:txBody>
          <a:bodyPr/>
          <a:lstStyle/>
          <a:p>
            <a:r>
              <a:rPr lang="en-US" altLang="en-US" dirty="0" smtClean="0"/>
              <a:t>Third: Model</a:t>
            </a:r>
          </a:p>
        </p:txBody>
      </p:sp>
      <p:sp>
        <p:nvSpPr>
          <p:cNvPr id="5" name="Oval 4"/>
          <p:cNvSpPr/>
          <p:nvPr/>
        </p:nvSpPr>
        <p:spPr>
          <a:xfrm>
            <a:off x="2676525" y="3289300"/>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233823952"/>
      </p:ext>
    </p:extLst>
  </p:cSld>
  <p:clrMapOvr>
    <a:masterClrMapping/>
  </p:clrMapOvr>
  <p:transition spd="slow" advTm="6565"/>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5053013" y="2033588"/>
            <a:ext cx="3657600" cy="3657600"/>
            <a:chOff x="2514600" y="2047164"/>
            <a:chExt cx="3657600" cy="3657600"/>
          </a:xfrm>
        </p:grpSpPr>
        <p:sp>
          <p:nvSpPr>
            <p:cNvPr id="22" name="Oval 21"/>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Rectangle 20"/>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5603" name="Title 1"/>
          <p:cNvSpPr>
            <a:spLocks noGrp="1"/>
          </p:cNvSpPr>
          <p:nvPr>
            <p:ph type="title"/>
          </p:nvPr>
        </p:nvSpPr>
        <p:spPr/>
        <p:txBody>
          <a:bodyPr>
            <a:normAutofit fontScale="90000"/>
          </a:bodyPr>
          <a:lstStyle/>
          <a:p>
            <a:r>
              <a:rPr lang="en-US" altLang="en-US" dirty="0" smtClean="0"/>
              <a:t>Fourth: Validate to avoid </a:t>
            </a:r>
            <a:r>
              <a:rPr lang="en-US" altLang="en-US" dirty="0" err="1" smtClean="0"/>
              <a:t>overfitting</a:t>
            </a:r>
            <a:endParaRPr lang="en-US" altLang="en-US" dirty="0" smtClean="0"/>
          </a:p>
        </p:txBody>
      </p:sp>
      <p:grpSp>
        <p:nvGrpSpPr>
          <p:cNvPr id="25604" name="Group 3"/>
          <p:cNvGrpSpPr>
            <a:grpSpLocks/>
          </p:cNvGrpSpPr>
          <p:nvPr/>
        </p:nvGrpSpPr>
        <p:grpSpPr bwMode="auto">
          <a:xfrm>
            <a:off x="1081088" y="2047875"/>
            <a:ext cx="3657600" cy="3657600"/>
            <a:chOff x="2514600" y="2047164"/>
            <a:chExt cx="3657600" cy="3657600"/>
          </a:xfrm>
        </p:grpSpPr>
        <p:sp>
          <p:nvSpPr>
            <p:cNvPr id="9" name="Oval 8"/>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2676525" y="3288589"/>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 name="Rectangle 4"/>
          <p:cNvSpPr/>
          <p:nvPr/>
        </p:nvSpPr>
        <p:spPr>
          <a:xfrm>
            <a:off x="2181225" y="5881688"/>
            <a:ext cx="1165225" cy="523875"/>
          </a:xfrm>
          <a:prstGeom prst="rect">
            <a:avLst/>
          </a:prstGeom>
        </p:spPr>
        <p:txBody>
          <a:bodyPr wrap="none">
            <a:spAutoFit/>
          </a:bodyPr>
          <a:lstStyle/>
          <a:p>
            <a:pPr>
              <a:buFontTx/>
              <a:buNone/>
              <a:defRPr/>
            </a:pPr>
            <a:r>
              <a:rPr lang="en-US" sz="2800" dirty="0">
                <a:latin typeface="+mj-lt"/>
              </a:rPr>
              <a:t>Model</a:t>
            </a:r>
          </a:p>
        </p:txBody>
      </p:sp>
      <p:sp>
        <p:nvSpPr>
          <p:cNvPr id="14" name="Rectangle 13"/>
          <p:cNvSpPr/>
          <p:nvPr/>
        </p:nvSpPr>
        <p:spPr>
          <a:xfrm>
            <a:off x="6243638" y="5883275"/>
            <a:ext cx="1458912" cy="523875"/>
          </a:xfrm>
          <a:prstGeom prst="rect">
            <a:avLst/>
          </a:prstGeom>
        </p:spPr>
        <p:txBody>
          <a:bodyPr wrap="none">
            <a:spAutoFit/>
          </a:bodyPr>
          <a:lstStyle/>
          <a:p>
            <a:pPr>
              <a:buFontTx/>
              <a:buNone/>
              <a:defRPr/>
            </a:pPr>
            <a:r>
              <a:rPr lang="en-US" sz="2800" dirty="0">
                <a:latin typeface="+mj-lt"/>
              </a:rPr>
              <a:t>Validate</a:t>
            </a:r>
          </a:p>
        </p:txBody>
      </p:sp>
    </p:spTree>
    <p:extLst>
      <p:ext uri="{BB962C8B-B14F-4D97-AF65-F5344CB8AC3E}">
        <p14:creationId xmlns:p14="http://schemas.microsoft.com/office/powerpoint/2010/main" val="4093370917"/>
      </p:ext>
    </p:extLst>
  </p:cSld>
  <p:clrMapOvr>
    <a:masterClrMapping/>
  </p:clrMapOvr>
  <p:transition spd="slow" advTm="16065"/>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Validation</a:t>
            </a:r>
            <a:endParaRPr lang="en-US" dirty="0"/>
          </a:p>
        </p:txBody>
      </p:sp>
      <p:sp>
        <p:nvSpPr>
          <p:cNvPr id="5" name="Content Placeholder 4"/>
          <p:cNvSpPr>
            <a:spLocks noGrp="1"/>
          </p:cNvSpPr>
          <p:nvPr>
            <p:ph sz="half" idx="2"/>
          </p:nvPr>
        </p:nvSpPr>
        <p:spPr/>
        <p:txBody>
          <a:bodyPr/>
          <a:lstStyle/>
          <a:p>
            <a:r>
              <a:rPr lang="en-US" dirty="0" smtClean="0"/>
              <a:t>If you have enough data random partition into train/validate/test</a:t>
            </a:r>
          </a:p>
          <a:p>
            <a:r>
              <a:rPr lang="en-US" dirty="0" smtClean="0"/>
              <a:t>If you do not have enough data</a:t>
            </a:r>
          </a:p>
          <a:p>
            <a:pPr lvl="1"/>
            <a:r>
              <a:rPr lang="en-US" dirty="0" smtClean="0"/>
              <a:t>Cross validation </a:t>
            </a:r>
          </a:p>
          <a:p>
            <a:r>
              <a:rPr lang="en-US" dirty="0" smtClean="0"/>
              <a:t>Gives confidence to the results when p-value has little meaning</a:t>
            </a:r>
            <a:endParaRPr lang="en-US" dirty="0"/>
          </a:p>
        </p:txBody>
      </p:sp>
      <p:sp>
        <p:nvSpPr>
          <p:cNvPr id="6" name="TextBox 5"/>
          <p:cNvSpPr txBox="1"/>
          <p:nvPr/>
        </p:nvSpPr>
        <p:spPr>
          <a:xfrm>
            <a:off x="609600" y="1600200"/>
            <a:ext cx="3581400" cy="3170099"/>
          </a:xfrm>
          <a:prstGeom prst="rect">
            <a:avLst/>
          </a:prstGeom>
          <a:solidFill>
            <a:srgbClr val="0070C0"/>
          </a:solidFill>
        </p:spPr>
        <p:txBody>
          <a:bodyPr wrap="square" rtlCol="0" anchor="ctr">
            <a:spAutoFit/>
          </a:bodyPr>
          <a:lstStyle/>
          <a:p>
            <a:pPr algn="ctr"/>
            <a:endParaRPr lang="en-US" sz="4000" dirty="0" smtClean="0">
              <a:solidFill>
                <a:schemeClr val="bg1"/>
              </a:solidFill>
              <a:latin typeface="Arial" panose="020B0604020202020204" pitchFamily="34" charset="0"/>
              <a:cs typeface="Arial" panose="020B0604020202020204" pitchFamily="34" charset="0"/>
            </a:endParaRPr>
          </a:p>
          <a:p>
            <a:pPr algn="ctr"/>
            <a:endParaRPr lang="en-US" sz="4000" dirty="0" smtClean="0">
              <a:solidFill>
                <a:schemeClr val="bg1"/>
              </a:solidFill>
              <a:latin typeface="Arial" panose="020B0604020202020204" pitchFamily="34" charset="0"/>
              <a:cs typeface="Arial" panose="020B0604020202020204" pitchFamily="34" charset="0"/>
            </a:endParaRPr>
          </a:p>
          <a:p>
            <a:pPr algn="ctr"/>
            <a:r>
              <a:rPr lang="en-US" sz="4000" dirty="0" smtClean="0">
                <a:solidFill>
                  <a:schemeClr val="bg1"/>
                </a:solidFill>
                <a:latin typeface="Arial" panose="020B0604020202020204" pitchFamily="34" charset="0"/>
                <a:cs typeface="Arial" panose="020B0604020202020204" pitchFamily="34" charset="0"/>
              </a:rPr>
              <a:t>Training Data</a:t>
            </a:r>
          </a:p>
          <a:p>
            <a:pPr algn="ctr"/>
            <a:endParaRPr lang="en-US" sz="4000" dirty="0" smtClean="0">
              <a:solidFill>
                <a:schemeClr val="bg1"/>
              </a:solidFill>
              <a:latin typeface="Arial" panose="020B0604020202020204" pitchFamily="34" charset="0"/>
              <a:cs typeface="Arial" panose="020B0604020202020204" pitchFamily="34" charset="0"/>
            </a:endParaRPr>
          </a:p>
          <a:p>
            <a:pPr algn="ctr"/>
            <a:endParaRPr lang="en-US" sz="4000"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609600" y="4953000"/>
            <a:ext cx="3581400" cy="707886"/>
          </a:xfrm>
          <a:prstGeom prst="rect">
            <a:avLst/>
          </a:prstGeom>
          <a:solidFill>
            <a:srgbClr val="0070C0"/>
          </a:solidFill>
        </p:spPr>
        <p:txBody>
          <a:bodyPr wrap="square" rtlCol="0" anchor="ctr">
            <a:spAutoFit/>
          </a:bodyPr>
          <a:lstStyle/>
          <a:p>
            <a:pPr algn="ctr"/>
            <a:r>
              <a:rPr lang="en-US" sz="4000" dirty="0" smtClean="0">
                <a:solidFill>
                  <a:schemeClr val="bg1"/>
                </a:solidFill>
                <a:latin typeface="Arial" panose="020B0604020202020204" pitchFamily="34" charset="0"/>
                <a:cs typeface="Arial" panose="020B0604020202020204" pitchFamily="34" charset="0"/>
              </a:rPr>
              <a:t>Validate Data</a:t>
            </a:r>
          </a:p>
        </p:txBody>
      </p:sp>
      <p:sp>
        <p:nvSpPr>
          <p:cNvPr id="8" name="TextBox 7"/>
          <p:cNvSpPr txBox="1"/>
          <p:nvPr/>
        </p:nvSpPr>
        <p:spPr>
          <a:xfrm>
            <a:off x="609600" y="5843587"/>
            <a:ext cx="3581400" cy="707886"/>
          </a:xfrm>
          <a:prstGeom prst="rect">
            <a:avLst/>
          </a:prstGeom>
          <a:solidFill>
            <a:srgbClr val="0070C0"/>
          </a:solidFill>
        </p:spPr>
        <p:txBody>
          <a:bodyPr wrap="square" rtlCol="0" anchor="ctr">
            <a:spAutoFit/>
          </a:bodyPr>
          <a:lstStyle/>
          <a:p>
            <a:pPr algn="ctr"/>
            <a:r>
              <a:rPr lang="en-US" sz="4000" dirty="0" smtClean="0">
                <a:solidFill>
                  <a:schemeClr val="bg1"/>
                </a:solidFill>
                <a:latin typeface="Arial" panose="020B0604020202020204" pitchFamily="34" charset="0"/>
                <a:cs typeface="Arial" panose="020B0604020202020204" pitchFamily="34" charset="0"/>
              </a:rPr>
              <a:t>Test Data</a:t>
            </a:r>
          </a:p>
        </p:txBody>
      </p:sp>
    </p:spTree>
    <p:extLst>
      <p:ext uri="{BB962C8B-B14F-4D97-AF65-F5344CB8AC3E}">
        <p14:creationId xmlns:p14="http://schemas.microsoft.com/office/powerpoint/2010/main" val="242309909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772400" cy="1143000"/>
          </a:xfrm>
        </p:spPr>
        <p:txBody>
          <a:bodyPr>
            <a:normAutofit fontScale="90000"/>
          </a:bodyPr>
          <a:lstStyle/>
          <a:p>
            <a:pPr algn="l"/>
            <a:r>
              <a:rPr lang="en-US" dirty="0" smtClean="0"/>
              <a:t>Bias and Variance</a:t>
            </a:r>
            <a:br>
              <a:rPr lang="en-US" dirty="0" smtClean="0"/>
            </a:br>
            <a:r>
              <a:rPr lang="en-US" sz="2700" dirty="0" smtClean="0"/>
              <a:t>http://scott.fortmann-roe.com/docs/BiasVariance.html</a:t>
            </a:r>
            <a:endParaRPr lang="en-US" sz="27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95400"/>
            <a:ext cx="5570929" cy="5469754"/>
          </a:xfrm>
          <a:prstGeom prst="rect">
            <a:avLst/>
          </a:prstGeom>
        </p:spPr>
      </p:pic>
    </p:spTree>
    <p:extLst>
      <p:ext uri="{BB962C8B-B14F-4D97-AF65-F5344CB8AC3E}">
        <p14:creationId xmlns:p14="http://schemas.microsoft.com/office/powerpoint/2010/main" val="181495271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772400" cy="1143000"/>
          </a:xfrm>
        </p:spPr>
        <p:txBody>
          <a:bodyPr>
            <a:normAutofit/>
          </a:bodyPr>
          <a:lstStyle/>
          <a:p>
            <a:pPr algn="l"/>
            <a:r>
              <a:rPr lang="en-US" dirty="0"/>
              <a:t>Validation</a:t>
            </a:r>
            <a:br>
              <a:rPr lang="en-US" dirty="0"/>
            </a:br>
            <a:r>
              <a:rPr lang="en-US" sz="2400" dirty="0"/>
              <a:t>http://scott.fortmann-roe.com/docs/BiasVariance.html</a:t>
            </a:r>
            <a:endParaRPr lang="en-US" dirty="0"/>
          </a:p>
        </p:txBody>
      </p:sp>
      <p:pic>
        <p:nvPicPr>
          <p:cNvPr id="2050" name="Picture 2" descr="http://scott.fortmann-roe.com/docs/docs/BiasVariance/biasvaria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56629"/>
            <a:ext cx="8600242" cy="54013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38746" y="2235684"/>
            <a:ext cx="156645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Under fitting</a:t>
            </a:r>
            <a:endParaRPr lang="en-US" sz="2000" dirty="0">
              <a:latin typeface="Arial" panose="020B0604020202020204" pitchFamily="34" charset="0"/>
              <a:cs typeface="Arial" panose="020B0604020202020204" pitchFamily="34" charset="0"/>
            </a:endParaRPr>
          </a:p>
        </p:txBody>
      </p:sp>
      <p:sp>
        <p:nvSpPr>
          <p:cNvPr id="5" name="TextBox 4"/>
          <p:cNvSpPr txBox="1"/>
          <p:nvPr/>
        </p:nvSpPr>
        <p:spPr>
          <a:xfrm>
            <a:off x="5867400" y="2235684"/>
            <a:ext cx="1422184"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Over fitting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97787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How do we reap the benefits too ?</a:t>
            </a:r>
            <a:endParaRPr lang="en-US" dirty="0"/>
          </a:p>
        </p:txBody>
      </p:sp>
      <p:sp>
        <p:nvSpPr>
          <p:cNvPr id="3" name="Content Placeholder 2"/>
          <p:cNvSpPr>
            <a:spLocks noGrp="1"/>
          </p:cNvSpPr>
          <p:nvPr>
            <p:ph idx="1"/>
          </p:nvPr>
        </p:nvSpPr>
        <p:spPr/>
        <p:txBody>
          <a:bodyPr/>
          <a:lstStyle/>
          <a:p>
            <a:r>
              <a:rPr lang="en-US" dirty="0" smtClean="0"/>
              <a:t>Overarching question:  How can we use the abundance of existing digital data about people, aka big data, (e.g. government administrative data, electronic health records) </a:t>
            </a:r>
            <a:r>
              <a:rPr lang="en-US" dirty="0" smtClean="0">
                <a:solidFill>
                  <a:srgbClr val="C00000"/>
                </a:solidFill>
              </a:rPr>
              <a:t>to support accurate evidence based decisions for policy, management, legislation, evaluation, and research </a:t>
            </a:r>
            <a:r>
              <a:rPr lang="en-US" dirty="0" smtClean="0"/>
              <a:t>while protecting the confidentiality of individual subjects of the data?</a:t>
            </a:r>
          </a:p>
        </p:txBody>
      </p:sp>
    </p:spTree>
    <p:extLst>
      <p:ext uri="{BB962C8B-B14F-4D97-AF65-F5344CB8AC3E}">
        <p14:creationId xmlns:p14="http://schemas.microsoft.com/office/powerpoint/2010/main" val="3452601302"/>
      </p:ext>
    </p:extLst>
  </p:cSld>
  <p:clrMapOvr>
    <a:masterClrMapping/>
  </p:clrMapOvr>
  <mc:AlternateContent xmlns:mc="http://schemas.openxmlformats.org/markup-compatibility/2006">
    <mc:Choice xmlns:p14="http://schemas.microsoft.com/office/powerpoint/2010/main" Requires="p14">
      <p:transition spd="slow" p14:dur="2000" advTm="9427"/>
    </mc:Choice>
    <mc:Fallback>
      <p:transition spd="slow" advTm="9427"/>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295400" y="0"/>
            <a:ext cx="7772400" cy="1143000"/>
          </a:xfrm>
        </p:spPr>
        <p:txBody>
          <a:bodyPr>
            <a:normAutofit fontScale="90000"/>
          </a:bodyPr>
          <a:lstStyle/>
          <a:p>
            <a:r>
              <a:rPr lang="en-US" altLang="en-US" dirty="0" smtClean="0"/>
              <a:t>Sometimes models differ between the two approaches.  Why ?</a:t>
            </a:r>
          </a:p>
        </p:txBody>
      </p:sp>
      <p:grpSp>
        <p:nvGrpSpPr>
          <p:cNvPr id="26627" name="Group 3"/>
          <p:cNvGrpSpPr>
            <a:grpSpLocks/>
          </p:cNvGrpSpPr>
          <p:nvPr/>
        </p:nvGrpSpPr>
        <p:grpSpPr bwMode="auto">
          <a:xfrm>
            <a:off x="1081088" y="2047875"/>
            <a:ext cx="3657600" cy="3657600"/>
            <a:chOff x="2514600" y="2047164"/>
            <a:chExt cx="3657600" cy="3657600"/>
          </a:xfrm>
        </p:grpSpPr>
        <p:sp>
          <p:nvSpPr>
            <p:cNvPr id="9" name="Oval 8"/>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5" name="Rectangle 4"/>
          <p:cNvSpPr/>
          <p:nvPr/>
        </p:nvSpPr>
        <p:spPr>
          <a:xfrm>
            <a:off x="1081089" y="5881688"/>
            <a:ext cx="3657599" cy="954107"/>
          </a:xfrm>
          <a:prstGeom prst="rect">
            <a:avLst/>
          </a:prstGeom>
        </p:spPr>
        <p:txBody>
          <a:bodyPr wrap="square">
            <a:spAutoFit/>
          </a:bodyPr>
          <a:lstStyle/>
          <a:p>
            <a:pPr algn="ctr">
              <a:buFontTx/>
              <a:buNone/>
              <a:defRPr/>
            </a:pPr>
            <a:r>
              <a:rPr lang="en-US" sz="2800" dirty="0" smtClean="0">
                <a:latin typeface="+mj-lt"/>
              </a:rPr>
              <a:t>Traditional Science Model</a:t>
            </a:r>
            <a:endParaRPr lang="en-US" sz="2800" dirty="0">
              <a:latin typeface="+mj-lt"/>
            </a:endParaRPr>
          </a:p>
        </p:txBody>
      </p:sp>
      <p:sp>
        <p:nvSpPr>
          <p:cNvPr id="14" name="Rectangle 13"/>
          <p:cNvSpPr/>
          <p:nvPr/>
        </p:nvSpPr>
        <p:spPr>
          <a:xfrm>
            <a:off x="5027613" y="5891212"/>
            <a:ext cx="3657600" cy="954107"/>
          </a:xfrm>
          <a:prstGeom prst="rect">
            <a:avLst/>
          </a:prstGeom>
        </p:spPr>
        <p:txBody>
          <a:bodyPr wrap="square">
            <a:spAutoFit/>
          </a:bodyPr>
          <a:lstStyle/>
          <a:p>
            <a:pPr algn="ctr">
              <a:buFontTx/>
              <a:buNone/>
              <a:defRPr/>
            </a:pPr>
            <a:r>
              <a:rPr lang="en-US" sz="2800" dirty="0" smtClean="0">
                <a:latin typeface="+mj-lt"/>
              </a:rPr>
              <a:t>Validated from </a:t>
            </a:r>
          </a:p>
          <a:p>
            <a:pPr algn="ctr">
              <a:buFontTx/>
              <a:buNone/>
              <a:defRPr/>
            </a:pPr>
            <a:r>
              <a:rPr lang="en-US" sz="2800" dirty="0" smtClean="0">
                <a:latin typeface="+mj-lt"/>
              </a:rPr>
              <a:t>Data Science Model</a:t>
            </a:r>
            <a:endParaRPr lang="en-US" sz="2800" dirty="0">
              <a:latin typeface="+mj-lt"/>
            </a:endParaRPr>
          </a:p>
        </p:txBody>
      </p:sp>
      <p:grpSp>
        <p:nvGrpSpPr>
          <p:cNvPr id="26630" name="Group 11"/>
          <p:cNvGrpSpPr>
            <a:grpSpLocks/>
          </p:cNvGrpSpPr>
          <p:nvPr/>
        </p:nvGrpSpPr>
        <p:grpSpPr bwMode="auto">
          <a:xfrm>
            <a:off x="5027613" y="2070100"/>
            <a:ext cx="3657600" cy="3657600"/>
            <a:chOff x="2514600" y="2047164"/>
            <a:chExt cx="3657600" cy="3657600"/>
          </a:xfrm>
        </p:grpSpPr>
        <p:sp>
          <p:nvSpPr>
            <p:cNvPr id="13" name="Oval 12"/>
            <p:cNvSpPr/>
            <p:nvPr/>
          </p:nvSpPr>
          <p:spPr>
            <a:xfrm>
              <a:off x="3292475" y="2732964"/>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2514600" y="2047164"/>
              <a:ext cx="3657600" cy="36576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2676525" y="3288589"/>
              <a:ext cx="2286000" cy="2286000"/>
            </a:xfrm>
            <a:prstGeom prst="ellipse">
              <a:avLst/>
            </a:prstGeom>
            <a:noFill/>
            <a:ln w="304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3026688536"/>
      </p:ext>
    </p:extLst>
  </p:cSld>
  <p:clrMapOvr>
    <a:masterClrMapping/>
  </p:clrMapOvr>
  <p:transition spd="slow" advTm="4883"/>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7772400" cy="1143000"/>
          </a:xfrm>
        </p:spPr>
        <p:txBody>
          <a:bodyPr/>
          <a:lstStyle/>
          <a:p>
            <a:pPr algn="l"/>
            <a:r>
              <a:rPr lang="en-US" dirty="0" smtClean="0"/>
              <a:t>Comparison</a:t>
            </a:r>
            <a:endParaRPr lang="en-US" dirty="0"/>
          </a:p>
        </p:txBody>
      </p:sp>
      <p:graphicFrame>
        <p:nvGraphicFramePr>
          <p:cNvPr id="3" name="Table 2"/>
          <p:cNvGraphicFramePr>
            <a:graphicFrameLocks noGrp="1"/>
          </p:cNvGraphicFramePr>
          <p:nvPr>
            <p:extLst/>
          </p:nvPr>
        </p:nvGraphicFramePr>
        <p:xfrm>
          <a:off x="228600" y="870446"/>
          <a:ext cx="8674232" cy="5882640"/>
        </p:xfrm>
        <a:graphic>
          <a:graphicData uri="http://schemas.openxmlformats.org/drawingml/2006/table">
            <a:tbl>
              <a:tblPr firstRow="1" bandRow="1">
                <a:tableStyleId>{5C22544A-7EE6-4342-B048-85BDC9FD1C3A}</a:tableStyleId>
              </a:tblPr>
              <a:tblGrid>
                <a:gridCol w="1535262"/>
                <a:gridCol w="3070525"/>
                <a:gridCol w="4068445"/>
              </a:tblGrid>
              <a:tr h="393427">
                <a:tc>
                  <a:txBody>
                    <a:bodyPr/>
                    <a:lstStyle/>
                    <a:p>
                      <a:endParaRPr lang="en-US" sz="2000" dirty="0"/>
                    </a:p>
                  </a:txBody>
                  <a:tcPr/>
                </a:tc>
                <a:tc>
                  <a:txBody>
                    <a:bodyPr/>
                    <a:lstStyle/>
                    <a:p>
                      <a:pPr algn="ctr"/>
                      <a:r>
                        <a:rPr lang="en-US" sz="2000" dirty="0" smtClean="0"/>
                        <a:t>Traditional Science</a:t>
                      </a:r>
                      <a:endParaRPr lang="en-US" sz="2000" dirty="0"/>
                    </a:p>
                  </a:txBody>
                  <a:tcPr/>
                </a:tc>
                <a:tc>
                  <a:txBody>
                    <a:bodyPr/>
                    <a:lstStyle/>
                    <a:p>
                      <a:pPr algn="ctr"/>
                      <a:r>
                        <a:rPr lang="en-US" sz="2000" dirty="0" smtClean="0"/>
                        <a:t>Data Science</a:t>
                      </a:r>
                      <a:endParaRPr lang="en-US" sz="2000" dirty="0"/>
                    </a:p>
                  </a:txBody>
                  <a:tcPr/>
                </a:tc>
              </a:tr>
              <a:tr h="363164">
                <a:tc>
                  <a:txBody>
                    <a:bodyPr/>
                    <a:lstStyle/>
                    <a:p>
                      <a:r>
                        <a:rPr lang="en-US" dirty="0" smtClean="0"/>
                        <a:t>Common</a:t>
                      </a:r>
                      <a:endParaRPr lang="en-US" dirty="0"/>
                    </a:p>
                  </a:txBody>
                  <a:tcPr/>
                </a:tc>
                <a:tc gridSpan="2">
                  <a:txBody>
                    <a:bodyPr/>
                    <a:lstStyle/>
                    <a:p>
                      <a:r>
                        <a:rPr lang="en-US" altLang="en-US" dirty="0" smtClean="0"/>
                        <a:t>Use statistics to model from the data points (number of</a:t>
                      </a:r>
                      <a:r>
                        <a:rPr lang="en-US" altLang="en-US" baseline="0" dirty="0" smtClean="0"/>
                        <a:t> data does matter)</a:t>
                      </a:r>
                      <a:endParaRPr lang="en-US" altLang="en-US" dirty="0" smtClean="0"/>
                    </a:p>
                  </a:txBody>
                  <a:tcPr/>
                </a:tc>
                <a:tc hMerge="1">
                  <a:txBody>
                    <a:bodyPr/>
                    <a:lstStyle/>
                    <a:p>
                      <a:endParaRPr lang="en-US"/>
                    </a:p>
                  </a:txBody>
                  <a:tcPr/>
                </a:tc>
              </a:tr>
              <a:tr h="363164">
                <a:tc>
                  <a:txBody>
                    <a:bodyPr/>
                    <a:lstStyle/>
                    <a:p>
                      <a:r>
                        <a:rPr lang="en-US" dirty="0" smtClean="0"/>
                        <a:t>Focus</a:t>
                      </a:r>
                      <a:endParaRPr lang="en-US" dirty="0"/>
                    </a:p>
                  </a:txBody>
                  <a:tcPr/>
                </a:tc>
                <a:tc>
                  <a:txBody>
                    <a:bodyPr/>
                    <a:lstStyle/>
                    <a:p>
                      <a:pPr marL="0" indent="0">
                        <a:buFont typeface="Arial" panose="020B0604020202020204" pitchFamily="34" charset="0"/>
                        <a:buNone/>
                      </a:pPr>
                      <a:r>
                        <a:rPr lang="en-US" dirty="0" smtClean="0"/>
                        <a:t>Usually</a:t>
                      </a:r>
                      <a:r>
                        <a:rPr lang="en-US" baseline="0" dirty="0" smtClean="0"/>
                        <a:t> more about causation</a:t>
                      </a:r>
                      <a:endParaRPr lang="en-US" dirty="0"/>
                    </a:p>
                  </a:txBody>
                  <a:tcPr/>
                </a:tc>
                <a:tc>
                  <a:txBody>
                    <a:bodyPr/>
                    <a:lstStyle/>
                    <a:p>
                      <a:pPr marL="0" lvl="2" indent="0">
                        <a:buFont typeface="Arial" panose="020B0604020202020204" pitchFamily="34" charset="0"/>
                        <a:buNone/>
                      </a:pPr>
                      <a:r>
                        <a:rPr lang="en-US" dirty="0" smtClean="0"/>
                        <a:t>STRONG correlation</a:t>
                      </a:r>
                    </a:p>
                  </a:txBody>
                  <a:tcPr/>
                </a:tc>
              </a:tr>
              <a:tr h="25399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Measurement</a:t>
                      </a:r>
                    </a:p>
                    <a:p>
                      <a:endParaRPr lang="en-US" dirty="0"/>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smtClean="0"/>
                        <a:t>Mostly Based on theory (deductive) decide what to measure - green only</a:t>
                      </a:r>
                    </a:p>
                    <a:p>
                      <a:pPr marL="285750" lvl="1" indent="-285750">
                        <a:buFont typeface="Arial" panose="020B0604020202020204" pitchFamily="34" charset="0"/>
                        <a:buChar char="•"/>
                      </a:pPr>
                      <a:r>
                        <a:rPr lang="en-US" altLang="en-US" dirty="0" smtClean="0"/>
                        <a:t>With out seeing the other colors</a:t>
                      </a:r>
                    </a:p>
                    <a:p>
                      <a:pPr marL="285750" lvl="1" indent="-285750">
                        <a:buFont typeface="Arial" panose="020B0604020202020204" pitchFamily="34" charset="0"/>
                        <a:buChar char="•"/>
                      </a:pPr>
                      <a:r>
                        <a:rPr lang="en-US" altLang="en-US" dirty="0" smtClean="0"/>
                        <a:t>Slow iterative</a:t>
                      </a:r>
                      <a:r>
                        <a:rPr lang="en-US" altLang="en-US" baseline="0" dirty="0" smtClean="0"/>
                        <a:t> process to discovery</a:t>
                      </a:r>
                      <a:endParaRPr lang="en-US" altLang="en-US" dirty="0" smtClean="0"/>
                    </a:p>
                    <a:p>
                      <a:pPr marL="285750" indent="-285750">
                        <a:buFont typeface="Arial" panose="020B0604020202020204" pitchFamily="34" charset="0"/>
                        <a:buChar char="•"/>
                      </a:pPr>
                      <a:endParaRPr lang="en-US" dirty="0"/>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Iterate between deductive (theory based top down) and inductive (data based bottom up) reasoning to figure out what</a:t>
                      </a:r>
                      <a:r>
                        <a:rPr lang="en-US" baseline="0" dirty="0" smtClean="0"/>
                        <a:t> to measure</a:t>
                      </a:r>
                      <a:r>
                        <a:rPr lang="en-US" dirty="0" smtClean="0"/>
                        <a:t> : can see the other colors,</a:t>
                      </a:r>
                      <a:r>
                        <a:rPr lang="en-US" baseline="0" dirty="0" smtClean="0"/>
                        <a:t> so use existing data to </a:t>
                      </a:r>
                      <a:r>
                        <a:rPr lang="en-US" dirty="0" smtClean="0"/>
                        <a:t>compare</a:t>
                      </a:r>
                    </a:p>
                    <a:p>
                      <a:pPr marL="285750" lvl="2" indent="-285750">
                        <a:buFont typeface="Arial" panose="020B0604020202020204" pitchFamily="34" charset="0"/>
                        <a:buChar char="•"/>
                      </a:pPr>
                      <a:r>
                        <a:rPr lang="en-US" dirty="0" smtClean="0"/>
                        <a:t>Different from fishing for results or</a:t>
                      </a:r>
                      <a:r>
                        <a:rPr lang="en-US" baseline="0" dirty="0" smtClean="0"/>
                        <a:t> </a:t>
                      </a:r>
                      <a:r>
                        <a:rPr lang="en-US" baseline="0" dirty="0" err="1" smtClean="0"/>
                        <a:t>atheoretical</a:t>
                      </a:r>
                      <a:endParaRPr lang="en-US" baseline="0" dirty="0" smtClean="0"/>
                    </a:p>
                    <a:p>
                      <a:pPr marL="285750" lvl="2" indent="-285750">
                        <a:buFont typeface="Arial" panose="020B0604020202020204" pitchFamily="34" charset="0"/>
                        <a:buChar char="•"/>
                      </a:pPr>
                      <a:r>
                        <a:rPr lang="en-US" baseline="0" dirty="0" smtClean="0"/>
                        <a:t>Faster iteration to discovery</a:t>
                      </a:r>
                      <a:endParaRPr lang="en-US" dirty="0" smtClean="0"/>
                    </a:p>
                  </a:txBody>
                  <a:tcPr/>
                </a:tc>
              </a:tr>
              <a:tr h="6355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Measurement Error</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smtClean="0"/>
                        <a:t>Reduce/minimize by designing experiments well</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Know what it is, adjust for it as best as possible.  Usually use data that exist</a:t>
                      </a:r>
                    </a:p>
                  </a:txBody>
                  <a:tcPr/>
                </a:tc>
              </a:tr>
              <a:tr h="635535">
                <a:tc>
                  <a:txBody>
                    <a:bodyPr/>
                    <a:lstStyle/>
                    <a:p>
                      <a:r>
                        <a:rPr lang="en-US" altLang="en-US" dirty="0" smtClean="0"/>
                        <a:t>Bias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Random Points, oversampling</a:t>
                      </a:r>
                    </a:p>
                    <a:p>
                      <a:endParaRPr lang="en-US" dirty="0"/>
                    </a:p>
                  </a:txBody>
                  <a:tcPr/>
                </a:tc>
                <a:tc>
                  <a:txBody>
                    <a:bodyPr/>
                    <a:lstStyle/>
                    <a:p>
                      <a:r>
                        <a:rPr lang="en-US" dirty="0" smtClean="0"/>
                        <a:t>Validation is very important: be careful</a:t>
                      </a:r>
                      <a:r>
                        <a:rPr lang="en-US" baseline="0" dirty="0" smtClean="0"/>
                        <a:t> not to over fit to the data, </a:t>
                      </a:r>
                      <a:r>
                        <a:rPr lang="en-US" dirty="0" smtClean="0"/>
                        <a:t>Know the bias</a:t>
                      </a:r>
                      <a:endParaRPr lang="en-US" dirty="0"/>
                    </a:p>
                  </a:txBody>
                  <a:tcPr/>
                </a:tc>
              </a:tr>
              <a:tr h="907909">
                <a:tc>
                  <a:txBody>
                    <a:bodyPr/>
                    <a:lstStyle/>
                    <a:p>
                      <a:r>
                        <a:rPr lang="en-US" altLang="en-US" dirty="0" smtClean="0"/>
                        <a:t>Main issue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smtClean="0"/>
                        <a:t>Are there enough points</a:t>
                      </a:r>
                      <a:r>
                        <a:rPr lang="en-US" altLang="en-US" baseline="0" dirty="0" smtClean="0"/>
                        <a:t> to get the full picture?</a:t>
                      </a:r>
                      <a:endParaRPr lang="en-US" altLang="en-US" dirty="0" smtClean="0"/>
                    </a:p>
                  </a:txBody>
                  <a:tcPr/>
                </a:tc>
                <a:tc>
                  <a:txBody>
                    <a:bodyPr/>
                    <a:lstStyle/>
                    <a:p>
                      <a:r>
                        <a:rPr lang="en-US" dirty="0" smtClean="0"/>
                        <a:t>Is the data clean enough?</a:t>
                      </a:r>
                    </a:p>
                    <a:p>
                      <a:r>
                        <a:rPr lang="en-US" dirty="0" smtClean="0"/>
                        <a:t>Is the data representative</a:t>
                      </a:r>
                      <a:r>
                        <a:rPr lang="en-US" baseline="0" dirty="0" smtClean="0"/>
                        <a:t> ?</a:t>
                      </a:r>
                      <a:endParaRPr lang="en-US" dirty="0" smtClean="0"/>
                    </a:p>
                    <a:p>
                      <a:r>
                        <a:rPr lang="en-US" dirty="0" smtClean="0"/>
                        <a:t>Sensitivity analysis</a:t>
                      </a:r>
                    </a:p>
                  </a:txBody>
                  <a:tcPr/>
                </a:tc>
              </a:tr>
            </a:tbl>
          </a:graphicData>
        </a:graphic>
      </p:graphicFrame>
    </p:spTree>
    <p:extLst>
      <p:ext uri="{BB962C8B-B14F-4D97-AF65-F5344CB8AC3E}">
        <p14:creationId xmlns:p14="http://schemas.microsoft.com/office/powerpoint/2010/main" val="2624304422"/>
      </p:ext>
    </p:extLst>
  </p:cSld>
  <p:clrMapOvr>
    <a:masterClrMapping/>
  </p:clrMapOvr>
  <mc:AlternateContent xmlns:mc="http://schemas.openxmlformats.org/markup-compatibility/2006" xmlns:p14="http://schemas.microsoft.com/office/powerpoint/2010/main">
    <mc:Choice Requires="p14">
      <p:transition spd="slow" p14:dur="2000" advTm="11092"/>
    </mc:Choice>
    <mc:Fallback xmlns="">
      <p:transition spd="slow" advTm="11092"/>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200" y="2599211"/>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smtClean="0">
                <a:solidFill>
                  <a:schemeClr val="bg2">
                    <a:lumMod val="25000"/>
                  </a:schemeClr>
                </a:solidFill>
              </a:rPr>
              <a:t>Take away in Data Science and Statistics</a:t>
            </a:r>
          </a:p>
          <a:p>
            <a:pPr lvl="1"/>
            <a:r>
              <a:rPr lang="en-US" altLang="en-US" dirty="0" smtClean="0">
                <a:solidFill>
                  <a:schemeClr val="accent2"/>
                </a:solidFill>
              </a:rPr>
              <a:t>Both are about understanding/developing general models from many data points (variance &amp; bias).  The critical part is good measurement.</a:t>
            </a:r>
            <a:endParaRPr lang="en-US" altLang="en-US" dirty="0">
              <a:solidFill>
                <a:schemeClr val="accent2"/>
              </a:solidFill>
            </a:endParaRPr>
          </a:p>
        </p:txBody>
      </p:sp>
      <p:pic>
        <p:nvPicPr>
          <p:cNvPr id="11" name="Picture 2" descr="http://scott.fortmann-roe.com/docs/docs/BiasVariance/biasvarian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5663" y="4560494"/>
            <a:ext cx="3075537" cy="193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753326"/>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200" y="2599211"/>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smtClean="0">
                <a:solidFill>
                  <a:schemeClr val="bg2">
                    <a:lumMod val="25000"/>
                  </a:schemeClr>
                </a:solidFill>
              </a:rPr>
              <a:t>Take away in Data Science and Statistics</a:t>
            </a:r>
          </a:p>
          <a:p>
            <a:pPr lvl="1"/>
            <a:r>
              <a:rPr lang="en-US" altLang="en-US" dirty="0" smtClean="0">
                <a:solidFill>
                  <a:schemeClr val="accent2"/>
                </a:solidFill>
              </a:rPr>
              <a:t>Statistics: Hypothesis driven</a:t>
            </a:r>
          </a:p>
          <a:p>
            <a:pPr lvl="1"/>
            <a:r>
              <a:rPr lang="en-US" altLang="en-US" dirty="0" smtClean="0">
                <a:solidFill>
                  <a:schemeClr val="accent2"/>
                </a:solidFill>
              </a:rPr>
              <a:t>Data Science: Iterate between deductive (theory based top down) and inductive reasoning (data based bottom up).  </a:t>
            </a:r>
          </a:p>
          <a:p>
            <a:pPr lvl="1"/>
            <a:r>
              <a:rPr lang="en-US" altLang="en-US" dirty="0" smtClean="0">
                <a:solidFill>
                  <a:schemeClr val="accent2"/>
                </a:solidFill>
              </a:rPr>
              <a:t>MUST validate. Sensitivity analysis is important</a:t>
            </a:r>
            <a:endParaRPr lang="en-US" altLang="en-US" dirty="0">
              <a:solidFill>
                <a:schemeClr val="accent2"/>
              </a:solidFill>
            </a:endParaRPr>
          </a:p>
        </p:txBody>
      </p:sp>
    </p:spTree>
    <p:extLst>
      <p:ext uri="{BB962C8B-B14F-4D97-AF65-F5344CB8AC3E}">
        <p14:creationId xmlns:p14="http://schemas.microsoft.com/office/powerpoint/2010/main" val="8963688"/>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txBox="1">
            <a:spLocks/>
          </p:cNvSpPr>
          <p:nvPr/>
        </p:nvSpPr>
        <p:spPr>
          <a:xfrm>
            <a:off x="457200" y="2599211"/>
            <a:ext cx="8229600" cy="3526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b="1" dirty="0" smtClean="0">
                <a:solidFill>
                  <a:schemeClr val="bg2">
                    <a:lumMod val="25000"/>
                  </a:schemeClr>
                </a:solidFill>
              </a:rPr>
              <a:t>Take away in Data Science and Statistics</a:t>
            </a:r>
          </a:p>
          <a:p>
            <a:pPr lvl="1"/>
            <a:r>
              <a:rPr lang="en-US" altLang="en-US" dirty="0" smtClean="0">
                <a:solidFill>
                  <a:schemeClr val="accent2"/>
                </a:solidFill>
              </a:rPr>
              <a:t>Use data science first to develop analytic data sets from secondary data</a:t>
            </a:r>
          </a:p>
          <a:p>
            <a:pPr lvl="1"/>
            <a:r>
              <a:rPr lang="en-US" altLang="en-US" dirty="0" smtClean="0">
                <a:solidFill>
                  <a:schemeClr val="accent2"/>
                </a:solidFill>
              </a:rPr>
              <a:t>Then use statistics to run traditional models (causation) OR</a:t>
            </a:r>
          </a:p>
          <a:p>
            <a:pPr lvl="1"/>
            <a:r>
              <a:rPr lang="en-US" altLang="en-US" dirty="0" smtClean="0">
                <a:solidFill>
                  <a:schemeClr val="accent2"/>
                </a:solidFill>
              </a:rPr>
              <a:t>more descriptive models (correlation)</a:t>
            </a:r>
            <a:endParaRPr lang="en-US" altLang="en-US" dirty="0">
              <a:solidFill>
                <a:schemeClr val="accent2"/>
              </a:solidFill>
            </a:endParaRPr>
          </a:p>
        </p:txBody>
      </p:sp>
    </p:spTree>
    <p:extLst>
      <p:ext uri="{BB962C8B-B14F-4D97-AF65-F5344CB8AC3E}">
        <p14:creationId xmlns:p14="http://schemas.microsoft.com/office/powerpoint/2010/main" val="2000858430"/>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sp>
        <p:nvSpPr>
          <p:cNvPr id="3076" name="Content Placeholder 11"/>
          <p:cNvSpPr>
            <a:spLocks noGrp="1"/>
          </p:cNvSpPr>
          <p:nvPr>
            <p:ph idx="1"/>
          </p:nvPr>
        </p:nvSpPr>
        <p:spPr/>
        <p:txBody>
          <a:bodyPr/>
          <a:lstStyle/>
          <a:p>
            <a:r>
              <a:rPr lang="en-US" dirty="0" smtClean="0"/>
              <a:t>Allocations of resources for education</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pic>
        <p:nvPicPr>
          <p:cNvPr id="12" name="Content Placeholder 5"/>
          <p:cNvPicPr>
            <a:picLocks noChangeAspect="1"/>
          </p:cNvPicPr>
          <p:nvPr/>
        </p:nvPicPr>
        <p:blipFill>
          <a:blip r:embed="rId5"/>
          <a:srcRect/>
          <a:stretch>
            <a:fillRect/>
          </a:stretch>
        </p:blipFill>
        <p:spPr bwMode="auto">
          <a:xfrm>
            <a:off x="6171738" y="4724400"/>
            <a:ext cx="2508135" cy="197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96776835"/>
      </p:ext>
    </p:extLst>
  </p:cSld>
  <p:clrMapOvr>
    <a:masterClrMapping/>
  </p:clrMapOvr>
  <mc:AlternateContent xmlns:mc="http://schemas.openxmlformats.org/markup-compatibility/2006" xmlns:p14="http://schemas.microsoft.com/office/powerpoint/2010/main">
    <mc:Choice Requires="p14">
      <p:transition spd="slow" p14:dur="2000" advTm="50414"/>
    </mc:Choice>
    <mc:Fallback xmlns="">
      <p:transition spd="slow" advTm="50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endParaRPr lang="en-US" dirty="0"/>
          </a:p>
        </p:txBody>
      </p:sp>
      <p:graphicFrame>
        <p:nvGraphicFramePr>
          <p:cNvPr id="4" name="Table 3"/>
          <p:cNvGraphicFramePr>
            <a:graphicFrameLocks noGrp="1"/>
          </p:cNvGraphicFramePr>
          <p:nvPr>
            <p:extLst/>
          </p:nvPr>
        </p:nvGraphicFramePr>
        <p:xfrm>
          <a:off x="152401" y="1097280"/>
          <a:ext cx="8686799" cy="5120640"/>
        </p:xfrm>
        <a:graphic>
          <a:graphicData uri="http://schemas.openxmlformats.org/drawingml/2006/table">
            <a:tbl>
              <a:tblPr firstRow="1" firstCol="1" bandRow="1">
                <a:tableStyleId>{5C22544A-7EE6-4342-B048-85BDC9FD1C3A}</a:tableStyleId>
              </a:tblPr>
              <a:tblGrid>
                <a:gridCol w="914399"/>
                <a:gridCol w="2119746"/>
                <a:gridCol w="1995054"/>
                <a:gridCol w="1870364"/>
                <a:gridCol w="1787236"/>
              </a:tblGrid>
              <a:tr h="474926">
                <a:tc>
                  <a:txBody>
                    <a:bodyPr/>
                    <a:lstStyle/>
                    <a:p>
                      <a:pPr marL="0" marR="0" indent="0" algn="ctr">
                        <a:lnSpc>
                          <a:spcPct val="100000"/>
                        </a:lnSpc>
                        <a:spcBef>
                          <a:spcPts val="0"/>
                        </a:spcBef>
                        <a:spcAft>
                          <a:spcPts val="0"/>
                        </a:spcAft>
                      </a:pPr>
                      <a:r>
                        <a:rPr lang="x-none" sz="2400" smtClean="0">
                          <a:effectLst/>
                        </a:rPr>
                        <a:t>Work</a:t>
                      </a:r>
                      <a:endParaRPr lang="en-US" sz="2400" dirty="0" smtClean="0">
                        <a:effectLst/>
                      </a:endParaRPr>
                    </a:p>
                    <a:p>
                      <a:pPr marL="0" marR="0" indent="0" algn="ctr">
                        <a:lnSpc>
                          <a:spcPct val="100000"/>
                        </a:lnSpc>
                        <a:spcBef>
                          <a:spcPts val="0"/>
                        </a:spcBef>
                        <a:spcAft>
                          <a:spcPts val="0"/>
                        </a:spcAft>
                      </a:pPr>
                      <a:r>
                        <a:rPr lang="x-none" sz="2400" smtClean="0">
                          <a:effectLst/>
                        </a:rPr>
                        <a:t>flow</a:t>
                      </a:r>
                      <a:r>
                        <a:rPr lang="x-none" sz="2400">
                          <a:effectLst/>
                        </a:rPr>
                        <a:t> </a:t>
                      </a:r>
                      <a:endParaRPr lang="en-US" sz="2800" dirty="0">
                        <a:effectLst/>
                        <a:latin typeface="Times New Roman"/>
                        <a:ea typeface="맑은 고딕"/>
                      </a:endParaRPr>
                    </a:p>
                  </a:txBody>
                  <a:tcPr marL="0" marR="0" marT="0" marB="0" anchor="ctr"/>
                </a:tc>
                <a:tc gridSpan="2">
                  <a:txBody>
                    <a:bodyPr/>
                    <a:lstStyle/>
                    <a:p>
                      <a:pPr marL="0" marR="0" indent="0" algn="ctr">
                        <a:lnSpc>
                          <a:spcPct val="100000"/>
                        </a:lnSpc>
                        <a:spcBef>
                          <a:spcPts val="0"/>
                        </a:spcBef>
                        <a:spcAft>
                          <a:spcPts val="0"/>
                        </a:spcAft>
                      </a:pPr>
                      <a:r>
                        <a:rPr lang="x-none" sz="2400">
                          <a:effectLst/>
                        </a:rPr>
                        <a:t>Data Preparation </a:t>
                      </a:r>
                      <a:endParaRPr lang="en-US" sz="2400" dirty="0" smtClean="0">
                        <a:effectLst/>
                      </a:endParaRPr>
                    </a:p>
                    <a:p>
                      <a:pPr marL="0" marR="0" indent="0" algn="ctr">
                        <a:lnSpc>
                          <a:spcPct val="100000"/>
                        </a:lnSpc>
                        <a:spcBef>
                          <a:spcPts val="0"/>
                        </a:spcBef>
                        <a:spcAft>
                          <a:spcPts val="0"/>
                        </a:spcAft>
                      </a:pPr>
                      <a:r>
                        <a:rPr lang="x-none" sz="2400" smtClean="0">
                          <a:effectLst/>
                        </a:rPr>
                        <a:t>(</a:t>
                      </a:r>
                      <a:r>
                        <a:rPr lang="x-none" sz="2400">
                          <a:effectLst/>
                        </a:rPr>
                        <a:t>Data Integration and Selection)</a:t>
                      </a:r>
                      <a:endParaRPr lang="en-US" sz="2800" dirty="0">
                        <a:effectLst/>
                        <a:latin typeface="Times New Roman"/>
                        <a:ea typeface="맑은 고딕"/>
                      </a:endParaRPr>
                    </a:p>
                  </a:txBody>
                  <a:tcPr marL="0" marR="0" marT="0" marB="0" anchor="ctr"/>
                </a:tc>
                <a:tc hMerge="1">
                  <a:txBody>
                    <a:bodyPr/>
                    <a:lstStyle/>
                    <a:p>
                      <a:endParaRPr lang="en-US"/>
                    </a:p>
                  </a:txBody>
                  <a:tcPr/>
                </a:tc>
                <a:tc gridSpan="2">
                  <a:txBody>
                    <a:bodyPr/>
                    <a:lstStyle/>
                    <a:p>
                      <a:pPr marL="0" marR="0" indent="0" algn="ctr">
                        <a:lnSpc>
                          <a:spcPct val="100000"/>
                        </a:lnSpc>
                        <a:spcBef>
                          <a:spcPts val="0"/>
                        </a:spcBef>
                        <a:spcAft>
                          <a:spcPts val="0"/>
                        </a:spcAft>
                      </a:pPr>
                      <a:r>
                        <a:rPr lang="x-none" sz="2400" smtClean="0">
                          <a:effectLst/>
                        </a:rPr>
                        <a:t>Analysis </a:t>
                      </a:r>
                      <a:r>
                        <a:rPr lang="x-none" sz="2400">
                          <a:effectLst/>
                        </a:rPr>
                        <a:t>of </a:t>
                      </a:r>
                      <a:endParaRPr lang="en-US" sz="2400" dirty="0" smtClean="0">
                        <a:effectLst/>
                      </a:endParaRPr>
                    </a:p>
                    <a:p>
                      <a:pPr marL="0" marR="0" indent="0" algn="ctr">
                        <a:lnSpc>
                          <a:spcPct val="100000"/>
                        </a:lnSpc>
                        <a:spcBef>
                          <a:spcPts val="0"/>
                        </a:spcBef>
                        <a:spcAft>
                          <a:spcPts val="0"/>
                        </a:spcAft>
                      </a:pPr>
                      <a:r>
                        <a:rPr lang="x-none" sz="2400" smtClean="0">
                          <a:effectLst/>
                        </a:rPr>
                        <a:t>Micro </a:t>
                      </a:r>
                      <a:r>
                        <a:rPr lang="en-US" sz="2400" dirty="0" smtClean="0">
                          <a:effectLst/>
                        </a:rPr>
                        <a:t>(</a:t>
                      </a:r>
                      <a:r>
                        <a:rPr lang="x-none" sz="2400" smtClean="0">
                          <a:effectLst/>
                        </a:rPr>
                        <a:t>Person Level</a:t>
                      </a:r>
                      <a:r>
                        <a:rPr lang="en-US" sz="2400" dirty="0" smtClean="0">
                          <a:effectLst/>
                        </a:rPr>
                        <a:t>) </a:t>
                      </a:r>
                      <a:r>
                        <a:rPr lang="x-none" sz="2400" smtClean="0">
                          <a:effectLst/>
                        </a:rPr>
                        <a:t>Data</a:t>
                      </a:r>
                      <a:endParaRPr lang="en-US" sz="2800" dirty="0">
                        <a:effectLst/>
                        <a:latin typeface="Times New Roman"/>
                        <a:ea typeface="맑은 고딕"/>
                      </a:endParaRPr>
                    </a:p>
                  </a:txBody>
                  <a:tcPr marL="0" marR="0" marT="0" marB="0" anchor="ctr"/>
                </a:tc>
                <a:tc hMerge="1">
                  <a:txBody>
                    <a:bodyPr/>
                    <a:lstStyle/>
                    <a:p>
                      <a:endParaRPr lang="en-US"/>
                    </a:p>
                  </a:txBody>
                  <a:tcPr/>
                </a:tc>
              </a:tr>
              <a:tr h="474926">
                <a:tc>
                  <a:txBody>
                    <a:bodyPr/>
                    <a:lstStyle/>
                    <a:p>
                      <a:pPr marL="0" marR="0" indent="0" algn="ctr">
                        <a:lnSpc>
                          <a:spcPct val="100000"/>
                        </a:lnSpc>
                        <a:spcBef>
                          <a:spcPts val="0"/>
                        </a:spcBef>
                        <a:spcAft>
                          <a:spcPts val="0"/>
                        </a:spcAft>
                      </a:pPr>
                      <a:r>
                        <a:rPr lang="x-none" sz="2400">
                          <a:effectLst/>
                        </a:rPr>
                        <a:t>System</a:t>
                      </a:r>
                      <a:endParaRPr lang="en-US" sz="2800" dirty="0">
                        <a:effectLst/>
                        <a:latin typeface="Times New Roman"/>
                        <a:ea typeface="맑은 고딕"/>
                      </a:endParaRPr>
                    </a:p>
                  </a:txBody>
                  <a:tcPr marL="0" marR="0" marT="0" marB="0" anchor="ctr"/>
                </a:tc>
                <a:tc>
                  <a:txBody>
                    <a:bodyPr/>
                    <a:lstStyle/>
                    <a:p>
                      <a:pPr marL="0" marR="0" indent="0" algn="ctr">
                        <a:lnSpc>
                          <a:spcPct val="100000"/>
                        </a:lnSpc>
                        <a:spcBef>
                          <a:spcPts val="0"/>
                        </a:spcBef>
                        <a:spcAft>
                          <a:spcPts val="0"/>
                        </a:spcAft>
                      </a:pPr>
                      <a:r>
                        <a:rPr lang="x-none" sz="2400" b="1" smtClean="0">
                          <a:solidFill>
                            <a:srgbClr val="C00000"/>
                          </a:solidFill>
                          <a:effectLst/>
                        </a:rPr>
                        <a:t>Conventional System</a:t>
                      </a:r>
                      <a:endParaRPr lang="en-US" sz="2800" b="1" dirty="0">
                        <a:solidFill>
                          <a:srgbClr val="C00000"/>
                        </a:solidFill>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1">
                          <a:solidFill>
                            <a:srgbClr val="00B050"/>
                          </a:solidFill>
                          <a:effectLst/>
                        </a:rPr>
                        <a:t>Proposed System</a:t>
                      </a:r>
                      <a:endParaRPr lang="en-US" sz="2800" b="1" dirty="0">
                        <a:solidFill>
                          <a:srgbClr val="00B050"/>
                        </a:solidFill>
                        <a:effectLst/>
                        <a:latin typeface="Times New Roman"/>
                        <a:ea typeface="맑은 고딕"/>
                      </a:endParaRPr>
                    </a:p>
                  </a:txBody>
                  <a:tcPr marL="0" marR="0" marT="0" marB="0" anchor="ctr">
                    <a:solidFill>
                      <a:schemeClr val="accent3">
                        <a:lumMod val="20000"/>
                        <a:lumOff val="80000"/>
                      </a:schemeClr>
                    </a:solidFill>
                  </a:tcPr>
                </a:tc>
                <a:tc>
                  <a:txBody>
                    <a:bodyPr/>
                    <a:lstStyle/>
                    <a:p>
                      <a:pPr marL="0" marR="0" indent="0" algn="ctr">
                        <a:lnSpc>
                          <a:spcPct val="100000"/>
                        </a:lnSpc>
                        <a:spcBef>
                          <a:spcPts val="0"/>
                        </a:spcBef>
                        <a:spcAft>
                          <a:spcPts val="0"/>
                        </a:spcAft>
                      </a:pPr>
                      <a:r>
                        <a:rPr lang="x-none" sz="2400" b="1" smtClean="0">
                          <a:solidFill>
                            <a:srgbClr val="C00000"/>
                          </a:solidFill>
                          <a:effectLst/>
                        </a:rPr>
                        <a:t>Conventional System</a:t>
                      </a:r>
                      <a:endParaRPr lang="en-US" sz="2800" b="1" dirty="0">
                        <a:solidFill>
                          <a:srgbClr val="C00000"/>
                        </a:solidFill>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1">
                          <a:solidFill>
                            <a:srgbClr val="00B050"/>
                          </a:solidFill>
                          <a:effectLst/>
                        </a:rPr>
                        <a:t>Proposed System</a:t>
                      </a:r>
                      <a:endParaRPr lang="en-US" sz="2800" b="1" dirty="0">
                        <a:solidFill>
                          <a:srgbClr val="00B050"/>
                        </a:solidFill>
                        <a:effectLst/>
                        <a:latin typeface="Times New Roman"/>
                        <a:ea typeface="맑은 고딕"/>
                      </a:endParaRPr>
                    </a:p>
                  </a:txBody>
                  <a:tcPr marL="0" marR="0" marT="0" marB="0" anchor="ctr">
                    <a:solidFill>
                      <a:schemeClr val="accent3">
                        <a:lumMod val="20000"/>
                        <a:lumOff val="80000"/>
                      </a:schemeClr>
                    </a:solidFill>
                  </a:tcPr>
                </a:tc>
              </a:tr>
              <a:tr h="474926">
                <a:tc>
                  <a:txBody>
                    <a:bodyPr/>
                    <a:lstStyle/>
                    <a:p>
                      <a:pPr marL="0" marR="0" indent="0" algn="ctr">
                        <a:lnSpc>
                          <a:spcPct val="100000"/>
                        </a:lnSpc>
                        <a:spcBef>
                          <a:spcPts val="0"/>
                        </a:spcBef>
                        <a:spcAft>
                          <a:spcPts val="0"/>
                        </a:spcAft>
                      </a:pPr>
                      <a:r>
                        <a:rPr lang="x-none" sz="2400">
                          <a:effectLst/>
                        </a:rPr>
                        <a:t>Model</a:t>
                      </a:r>
                      <a:endParaRPr lang="en-US" sz="2800">
                        <a:effectLst/>
                        <a:latin typeface="Times New Roman"/>
                        <a:ea typeface="맑은 고딕"/>
                      </a:endParaRPr>
                    </a:p>
                  </a:txBody>
                  <a:tcPr marL="0" marR="0" marT="0" marB="0" anchor="ctr"/>
                </a:tc>
                <a:tc>
                  <a:txBody>
                    <a:bodyPr/>
                    <a:lstStyle/>
                    <a:p>
                      <a:pPr marL="0" marR="0" indent="0" algn="ctr">
                        <a:lnSpc>
                          <a:spcPct val="100000"/>
                        </a:lnSpc>
                        <a:spcBef>
                          <a:spcPts val="0"/>
                        </a:spcBef>
                        <a:spcAft>
                          <a:spcPts val="0"/>
                        </a:spcAft>
                      </a:pPr>
                      <a:r>
                        <a:rPr lang="x-none" sz="2400" b="0">
                          <a:effectLst/>
                        </a:rPr>
                        <a:t>Indirect </a:t>
                      </a:r>
                      <a:endParaRPr lang="en-US" sz="2400" b="0" dirty="0" smtClean="0">
                        <a:effectLst/>
                      </a:endParaRPr>
                    </a:p>
                    <a:p>
                      <a:pPr marL="0" marR="0" indent="0" algn="ctr">
                        <a:lnSpc>
                          <a:spcPct val="100000"/>
                        </a:lnSpc>
                        <a:spcBef>
                          <a:spcPts val="0"/>
                        </a:spcBef>
                        <a:spcAft>
                          <a:spcPts val="0"/>
                        </a:spcAft>
                      </a:pPr>
                      <a:r>
                        <a:rPr lang="x-none" sz="2400" b="0" smtClean="0">
                          <a:effectLst/>
                        </a:rPr>
                        <a:t>Access </a:t>
                      </a:r>
                      <a:r>
                        <a:rPr lang="x-none" sz="2400" b="0">
                          <a:effectLst/>
                        </a:rPr>
                        <a:t>via Health Dept.</a:t>
                      </a:r>
                      <a:endParaRPr lang="en-US" sz="2800" b="0" dirty="0">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0">
                          <a:effectLst/>
                        </a:rPr>
                        <a:t>Direct Restricted Access</a:t>
                      </a:r>
                      <a:endParaRPr lang="en-US" sz="2800" b="0" dirty="0">
                        <a:effectLst/>
                        <a:latin typeface="Times New Roman"/>
                        <a:ea typeface="맑은 고딕"/>
                      </a:endParaRPr>
                    </a:p>
                  </a:txBody>
                  <a:tcPr marL="0" marR="0" marT="0" marB="0" anchor="ctr">
                    <a:solidFill>
                      <a:schemeClr val="accent3">
                        <a:lumMod val="20000"/>
                        <a:lumOff val="80000"/>
                      </a:schemeClr>
                    </a:solidFill>
                  </a:tcPr>
                </a:tc>
                <a:tc>
                  <a:txBody>
                    <a:bodyPr/>
                    <a:lstStyle/>
                    <a:p>
                      <a:pPr marL="0" marR="0" indent="0" algn="ctr">
                        <a:lnSpc>
                          <a:spcPct val="100000"/>
                        </a:lnSpc>
                        <a:spcBef>
                          <a:spcPts val="0"/>
                        </a:spcBef>
                        <a:spcAft>
                          <a:spcPts val="0"/>
                        </a:spcAft>
                      </a:pPr>
                      <a:r>
                        <a:rPr lang="x-none" sz="2400" b="0">
                          <a:effectLst/>
                        </a:rPr>
                        <a:t>Monitored Access</a:t>
                      </a:r>
                      <a:endParaRPr lang="en-US" sz="2800" b="0" dirty="0">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0">
                          <a:effectLst/>
                        </a:rPr>
                        <a:t>Controlled Access</a:t>
                      </a:r>
                      <a:endParaRPr lang="en-US" sz="2800" b="0" dirty="0">
                        <a:effectLst/>
                        <a:latin typeface="Times New Roman"/>
                        <a:ea typeface="맑은 고딕"/>
                      </a:endParaRPr>
                    </a:p>
                  </a:txBody>
                  <a:tcPr marL="0" marR="0" marT="0" marB="0" anchor="ctr">
                    <a:solidFill>
                      <a:schemeClr val="accent3">
                        <a:lumMod val="20000"/>
                        <a:lumOff val="80000"/>
                      </a:schemeClr>
                    </a:solidFill>
                  </a:tcPr>
                </a:tc>
              </a:tr>
              <a:tr h="474926">
                <a:tc>
                  <a:txBody>
                    <a:bodyPr/>
                    <a:lstStyle/>
                    <a:p>
                      <a:pPr marL="0" marR="0" indent="0" algn="ctr">
                        <a:lnSpc>
                          <a:spcPct val="100000"/>
                        </a:lnSpc>
                        <a:spcBef>
                          <a:spcPts val="0"/>
                        </a:spcBef>
                        <a:spcAft>
                          <a:spcPts val="0"/>
                        </a:spcAft>
                      </a:pPr>
                      <a:r>
                        <a:rPr lang="x-none" sz="2400">
                          <a:effectLst/>
                        </a:rPr>
                        <a:t>Access</a:t>
                      </a:r>
                      <a:endParaRPr lang="en-US" sz="2800">
                        <a:effectLst/>
                        <a:latin typeface="Times New Roman"/>
                        <a:ea typeface="맑은 고딕"/>
                      </a:endParaRPr>
                    </a:p>
                  </a:txBody>
                  <a:tcPr marL="0" marR="0" marT="0" marB="0" anchor="ctr"/>
                </a:tc>
                <a:tc>
                  <a:txBody>
                    <a:bodyPr/>
                    <a:lstStyle/>
                    <a:p>
                      <a:pPr marL="0" marR="0" indent="0" algn="ctr">
                        <a:lnSpc>
                          <a:spcPct val="100000"/>
                        </a:lnSpc>
                        <a:spcBef>
                          <a:spcPts val="0"/>
                        </a:spcBef>
                        <a:spcAft>
                          <a:spcPts val="0"/>
                        </a:spcAft>
                      </a:pPr>
                      <a:r>
                        <a:rPr lang="x-none" sz="2400" b="0">
                          <a:effectLst/>
                        </a:rPr>
                        <a:t>No direct </a:t>
                      </a:r>
                      <a:endParaRPr lang="en-US" sz="2400" b="0" dirty="0" smtClean="0">
                        <a:effectLst/>
                      </a:endParaRPr>
                    </a:p>
                    <a:p>
                      <a:pPr marL="0" marR="0" indent="0" algn="ctr">
                        <a:lnSpc>
                          <a:spcPct val="100000"/>
                        </a:lnSpc>
                        <a:spcBef>
                          <a:spcPts val="0"/>
                        </a:spcBef>
                        <a:spcAft>
                          <a:spcPts val="0"/>
                        </a:spcAft>
                      </a:pPr>
                      <a:r>
                        <a:rPr lang="x-none" sz="2400" b="0" smtClean="0">
                          <a:effectLst/>
                        </a:rPr>
                        <a:t>access </a:t>
                      </a:r>
                      <a:r>
                        <a:rPr lang="x-none" sz="2400" b="0">
                          <a:effectLst/>
                        </a:rPr>
                        <a:t>to data</a:t>
                      </a:r>
                      <a:endParaRPr lang="en-US" sz="2800" b="0" dirty="0">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0">
                          <a:effectLst/>
                        </a:rPr>
                        <a:t>Direct </a:t>
                      </a:r>
                      <a:endParaRPr lang="en-US" sz="2400" b="0" dirty="0" smtClean="0">
                        <a:effectLst/>
                      </a:endParaRPr>
                    </a:p>
                    <a:p>
                      <a:pPr marL="0" marR="0" indent="0" algn="ctr">
                        <a:lnSpc>
                          <a:spcPct val="100000"/>
                        </a:lnSpc>
                        <a:spcBef>
                          <a:spcPts val="0"/>
                        </a:spcBef>
                        <a:spcAft>
                          <a:spcPts val="0"/>
                        </a:spcAft>
                      </a:pPr>
                      <a:r>
                        <a:rPr lang="x-none" sz="2400" b="0" smtClean="0">
                          <a:effectLst/>
                        </a:rPr>
                        <a:t>access </a:t>
                      </a:r>
                      <a:r>
                        <a:rPr lang="x-none" sz="2400" b="0">
                          <a:effectLst/>
                        </a:rPr>
                        <a:t>to data</a:t>
                      </a:r>
                      <a:endParaRPr lang="en-US" sz="2800" b="0" dirty="0">
                        <a:effectLst/>
                        <a:latin typeface="Times New Roman"/>
                        <a:ea typeface="맑은 고딕"/>
                      </a:endParaRPr>
                    </a:p>
                  </a:txBody>
                  <a:tcPr marL="0" marR="0" marT="0" marB="0" anchor="ctr">
                    <a:solidFill>
                      <a:schemeClr val="accent3">
                        <a:lumMod val="20000"/>
                        <a:lumOff val="80000"/>
                      </a:schemeClr>
                    </a:solidFill>
                  </a:tcPr>
                </a:tc>
                <a:tc gridSpan="2">
                  <a:txBody>
                    <a:bodyPr/>
                    <a:lstStyle/>
                    <a:p>
                      <a:pPr marL="0" marR="0" indent="0" algn="ctr">
                        <a:lnSpc>
                          <a:spcPct val="100000"/>
                        </a:lnSpc>
                        <a:spcBef>
                          <a:spcPts val="0"/>
                        </a:spcBef>
                        <a:spcAft>
                          <a:spcPts val="0"/>
                        </a:spcAft>
                      </a:pPr>
                      <a:r>
                        <a:rPr lang="x-none" sz="2400" b="0">
                          <a:effectLst/>
                        </a:rPr>
                        <a:t>Remote direct access for authorized users</a:t>
                      </a:r>
                      <a:endParaRPr lang="en-US" sz="2800" b="0" dirty="0">
                        <a:effectLst/>
                        <a:latin typeface="Times New Roman"/>
                        <a:ea typeface="맑은 고딕"/>
                      </a:endParaRPr>
                    </a:p>
                  </a:txBody>
                  <a:tcPr marL="0" marR="0" marT="0" marB="0" anchor="ctr">
                    <a:solidFill>
                      <a:schemeClr val="accent1">
                        <a:lumMod val="20000"/>
                        <a:lumOff val="80000"/>
                      </a:schemeClr>
                    </a:solidFill>
                  </a:tcPr>
                </a:tc>
                <a:tc hMerge="1">
                  <a:txBody>
                    <a:bodyPr/>
                    <a:lstStyle/>
                    <a:p>
                      <a:endParaRPr lang="en-US"/>
                    </a:p>
                  </a:txBody>
                  <a:tcPr/>
                </a:tc>
              </a:tr>
              <a:tr h="1038887">
                <a:tc>
                  <a:txBody>
                    <a:bodyPr/>
                    <a:lstStyle/>
                    <a:p>
                      <a:pPr marL="0" marR="0" indent="0" algn="ctr">
                        <a:lnSpc>
                          <a:spcPct val="100000"/>
                        </a:lnSpc>
                        <a:spcBef>
                          <a:spcPts val="0"/>
                        </a:spcBef>
                        <a:spcAft>
                          <a:spcPts val="0"/>
                        </a:spcAft>
                      </a:pPr>
                      <a:r>
                        <a:rPr lang="x-none" sz="2400">
                          <a:effectLst/>
                        </a:rPr>
                        <a:t>Type of Data</a:t>
                      </a:r>
                      <a:endParaRPr lang="en-US" sz="2800" dirty="0">
                        <a:effectLst/>
                        <a:latin typeface="Times New Roman"/>
                        <a:ea typeface="맑은 고딕"/>
                      </a:endParaRPr>
                    </a:p>
                  </a:txBody>
                  <a:tcPr marL="0" marR="0" marT="0" marB="0" anchor="ctr"/>
                </a:tc>
                <a:tc>
                  <a:txBody>
                    <a:bodyPr/>
                    <a:lstStyle/>
                    <a:p>
                      <a:pPr marL="0" marR="0" indent="0" algn="ctr">
                        <a:lnSpc>
                          <a:spcPct val="100000"/>
                        </a:lnSpc>
                        <a:spcBef>
                          <a:spcPts val="0"/>
                        </a:spcBef>
                        <a:spcAft>
                          <a:spcPts val="0"/>
                        </a:spcAft>
                      </a:pPr>
                      <a:r>
                        <a:rPr lang="x-none" sz="2400" b="0">
                          <a:effectLst/>
                        </a:rPr>
                        <a:t>Multiple Identifiable </a:t>
                      </a:r>
                      <a:endParaRPr lang="en-US" sz="2800" b="0" dirty="0">
                        <a:effectLst/>
                      </a:endParaRPr>
                    </a:p>
                    <a:p>
                      <a:pPr marL="0" marR="0" indent="0" algn="ctr">
                        <a:lnSpc>
                          <a:spcPct val="100000"/>
                        </a:lnSpc>
                        <a:spcBef>
                          <a:spcPts val="0"/>
                        </a:spcBef>
                        <a:spcAft>
                          <a:spcPts val="0"/>
                        </a:spcAft>
                      </a:pPr>
                      <a:r>
                        <a:rPr lang="x-none" sz="2400" b="0">
                          <a:effectLst/>
                        </a:rPr>
                        <a:t>Microdata Tables </a:t>
                      </a:r>
                      <a:endParaRPr lang="en-US" sz="2800" b="0" dirty="0">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0">
                          <a:effectLst/>
                        </a:rPr>
                        <a:t>Multiple Decoupled </a:t>
                      </a:r>
                      <a:endParaRPr lang="en-US" sz="2800" b="0" dirty="0">
                        <a:effectLst/>
                      </a:endParaRPr>
                    </a:p>
                    <a:p>
                      <a:pPr marL="0" marR="0" indent="0" algn="ctr">
                        <a:lnSpc>
                          <a:spcPct val="100000"/>
                        </a:lnSpc>
                        <a:spcBef>
                          <a:spcPts val="0"/>
                        </a:spcBef>
                        <a:spcAft>
                          <a:spcPts val="0"/>
                        </a:spcAft>
                      </a:pPr>
                      <a:r>
                        <a:rPr lang="x-none" sz="2400" b="0">
                          <a:effectLst/>
                        </a:rPr>
                        <a:t>Microdata Tables</a:t>
                      </a:r>
                      <a:endParaRPr lang="en-US" sz="2800" b="0" dirty="0">
                        <a:effectLst/>
                        <a:latin typeface="Times New Roman"/>
                        <a:ea typeface="맑은 고딕"/>
                      </a:endParaRPr>
                    </a:p>
                  </a:txBody>
                  <a:tcPr marL="0" marR="0" marT="0" marB="0" anchor="ctr">
                    <a:solidFill>
                      <a:schemeClr val="accent3">
                        <a:lumMod val="20000"/>
                        <a:lumOff val="80000"/>
                      </a:schemeClr>
                    </a:solidFill>
                  </a:tcPr>
                </a:tc>
                <a:tc>
                  <a:txBody>
                    <a:bodyPr/>
                    <a:lstStyle/>
                    <a:p>
                      <a:pPr marL="0" marR="0" indent="0" algn="ctr">
                        <a:lnSpc>
                          <a:spcPct val="100000"/>
                        </a:lnSpc>
                        <a:spcBef>
                          <a:spcPts val="0"/>
                        </a:spcBef>
                        <a:spcAft>
                          <a:spcPts val="0"/>
                        </a:spcAft>
                      </a:pPr>
                      <a:r>
                        <a:rPr lang="x-none" sz="2400" b="0">
                          <a:effectLst/>
                        </a:rPr>
                        <a:t>De-identified integrated microdata</a:t>
                      </a:r>
                      <a:endParaRPr lang="en-US" sz="2800" b="0" dirty="0">
                        <a:effectLst/>
                        <a:latin typeface="Times New Roman"/>
                        <a:ea typeface="맑은 고딕"/>
                      </a:endParaRPr>
                    </a:p>
                  </a:txBody>
                  <a:tcPr marL="0" marR="0" marT="0" marB="0" anchor="ctr">
                    <a:solidFill>
                      <a:schemeClr val="accent2">
                        <a:lumMod val="20000"/>
                        <a:lumOff val="80000"/>
                      </a:schemeClr>
                    </a:solidFill>
                  </a:tcPr>
                </a:tc>
                <a:tc>
                  <a:txBody>
                    <a:bodyPr/>
                    <a:lstStyle/>
                    <a:p>
                      <a:pPr marL="0" marR="0" indent="0" algn="ctr">
                        <a:lnSpc>
                          <a:spcPct val="100000"/>
                        </a:lnSpc>
                        <a:spcBef>
                          <a:spcPts val="0"/>
                        </a:spcBef>
                        <a:spcAft>
                          <a:spcPts val="0"/>
                        </a:spcAft>
                      </a:pPr>
                      <a:r>
                        <a:rPr lang="x-none" sz="2400" b="0" smtClean="0">
                          <a:effectLst/>
                        </a:rPr>
                        <a:t>De-identified integrated microdata with P(linkage)</a:t>
                      </a:r>
                      <a:endParaRPr lang="en-US" sz="2800" b="0" dirty="0">
                        <a:effectLst/>
                        <a:latin typeface="Times New Roman"/>
                        <a:ea typeface="맑은 고딕"/>
                      </a:endParaRPr>
                    </a:p>
                  </a:txBody>
                  <a:tcPr marL="0" marR="0" marT="0" marB="0" anchor="ctr">
                    <a:solidFill>
                      <a:schemeClr val="accent3">
                        <a:lumMod val="20000"/>
                        <a:lumOff val="80000"/>
                      </a:schemeClr>
                    </a:solidFill>
                  </a:tcPr>
                </a:tc>
              </a:tr>
            </a:tbl>
          </a:graphicData>
        </a:graphic>
      </p:graphicFrame>
    </p:spTree>
    <p:extLst>
      <p:ext uri="{BB962C8B-B14F-4D97-AF65-F5344CB8AC3E}">
        <p14:creationId xmlns:p14="http://schemas.microsoft.com/office/powerpoint/2010/main" val="16507136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indent="0">
              <a:lnSpc>
                <a:spcPct val="100000"/>
              </a:lnSpc>
              <a:spcBef>
                <a:spcPts val="0"/>
              </a:spcBef>
              <a:spcAft>
                <a:spcPts val="0"/>
              </a:spcAft>
            </a:pPr>
            <a:r>
              <a:rPr lang="x-none"/>
              <a:t>Analysis of Risk and Usability</a:t>
            </a:r>
            <a:endParaRPr lang="en-US" sz="4000" dirty="0">
              <a:latin typeface="Times New Roman"/>
              <a:ea typeface="맑은 고딕"/>
            </a:endParaRPr>
          </a:p>
        </p:txBody>
      </p:sp>
      <p:graphicFrame>
        <p:nvGraphicFramePr>
          <p:cNvPr id="4" name="Table 3"/>
          <p:cNvGraphicFramePr>
            <a:graphicFrameLocks noGrp="1"/>
          </p:cNvGraphicFramePr>
          <p:nvPr>
            <p:extLst/>
          </p:nvPr>
        </p:nvGraphicFramePr>
        <p:xfrm>
          <a:off x="152400" y="1143000"/>
          <a:ext cx="8763000" cy="5486400"/>
        </p:xfrm>
        <a:graphic>
          <a:graphicData uri="http://schemas.openxmlformats.org/drawingml/2006/table">
            <a:tbl>
              <a:tblPr firstRow="1" firstCol="1" bandRow="1">
                <a:tableStyleId>{B301B821-A1FF-4177-AEE7-76D212191A09}</a:tableStyleId>
              </a:tblPr>
              <a:tblGrid>
                <a:gridCol w="4495800"/>
                <a:gridCol w="4267200"/>
              </a:tblGrid>
              <a:tr h="274320">
                <a:tc>
                  <a:txBody>
                    <a:bodyPr/>
                    <a:lstStyle/>
                    <a:p>
                      <a:pPr marL="0" marR="0" indent="0" algn="ctr">
                        <a:lnSpc>
                          <a:spcPct val="100000"/>
                        </a:lnSpc>
                        <a:spcBef>
                          <a:spcPts val="0"/>
                        </a:spcBef>
                        <a:spcAft>
                          <a:spcPts val="0"/>
                        </a:spcAft>
                      </a:pPr>
                      <a:r>
                        <a:rPr lang="x-none" sz="2400">
                          <a:effectLst/>
                        </a:rPr>
                        <a:t>Data Preparation </a:t>
                      </a:r>
                      <a:endParaRPr lang="en-US" sz="2400" dirty="0" smtClean="0">
                        <a:effectLst/>
                      </a:endParaRPr>
                    </a:p>
                    <a:p>
                      <a:pPr marL="0" marR="0" indent="0" algn="ctr">
                        <a:lnSpc>
                          <a:spcPct val="100000"/>
                        </a:lnSpc>
                        <a:spcBef>
                          <a:spcPts val="0"/>
                        </a:spcBef>
                        <a:spcAft>
                          <a:spcPts val="0"/>
                        </a:spcAft>
                      </a:pPr>
                      <a:r>
                        <a:rPr lang="x-none" sz="2400" smtClean="0">
                          <a:effectLst/>
                        </a:rPr>
                        <a:t>(</a:t>
                      </a:r>
                      <a:r>
                        <a:rPr lang="x-none" sz="2400">
                          <a:effectLst/>
                        </a:rPr>
                        <a:t>Data Integration and Selection)</a:t>
                      </a:r>
                      <a:endParaRPr lang="en-US" sz="2800" dirty="0">
                        <a:effectLst/>
                        <a:latin typeface="Times New Roman"/>
                        <a:ea typeface="맑은 고딕"/>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x-none" sz="2400">
                          <a:effectLst/>
                        </a:rPr>
                        <a:t>Analysis of Micro </a:t>
                      </a:r>
                      <a:endParaRPr lang="en-US" sz="2400" dirty="0" smtClean="0">
                        <a:effectLst/>
                      </a:endParaRPr>
                    </a:p>
                    <a:p>
                      <a:pPr marL="0" marR="0" indent="0" algn="ctr">
                        <a:lnSpc>
                          <a:spcPct val="100000"/>
                        </a:lnSpc>
                        <a:spcBef>
                          <a:spcPts val="0"/>
                        </a:spcBef>
                        <a:spcAft>
                          <a:spcPts val="0"/>
                        </a:spcAft>
                      </a:pPr>
                      <a:r>
                        <a:rPr lang="en-US" sz="2400" dirty="0" smtClean="0">
                          <a:effectLst/>
                        </a:rPr>
                        <a:t>(</a:t>
                      </a:r>
                      <a:r>
                        <a:rPr lang="x-none" sz="2400" smtClean="0">
                          <a:effectLst/>
                        </a:rPr>
                        <a:t>Person Level</a:t>
                      </a:r>
                      <a:r>
                        <a:rPr lang="en-US" sz="2400" dirty="0" smtClean="0">
                          <a:effectLst/>
                        </a:rPr>
                        <a:t>) </a:t>
                      </a:r>
                      <a:r>
                        <a:rPr lang="x-none" sz="2400" smtClean="0">
                          <a:effectLst/>
                        </a:rPr>
                        <a:t>Data</a:t>
                      </a:r>
                      <a:endParaRPr lang="en-US" sz="2800" dirty="0">
                        <a:effectLst/>
                        <a:latin typeface="Times New Roman"/>
                        <a:ea typeface="맑은 고딕"/>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26080">
                <a:tc>
                  <a:txBody>
                    <a:bodyPr/>
                    <a:lstStyle/>
                    <a:p>
                      <a:pPr marL="285750" marR="0" indent="-285750" algn="l">
                        <a:lnSpc>
                          <a:spcPct val="100000"/>
                        </a:lnSpc>
                        <a:spcBef>
                          <a:spcPts val="0"/>
                        </a:spcBef>
                        <a:spcAft>
                          <a:spcPts val="0"/>
                        </a:spcAft>
                        <a:buFont typeface="Arial" pitchFamily="34" charset="0"/>
                        <a:buChar char="•"/>
                      </a:pPr>
                      <a:r>
                        <a:rPr lang="en-US" sz="2400" b="0" u="sng" dirty="0" smtClean="0">
                          <a:solidFill>
                            <a:srgbClr val="FF0000"/>
                          </a:solidFill>
                          <a:effectLst/>
                        </a:rPr>
                        <a:t>R</a:t>
                      </a:r>
                      <a:r>
                        <a:rPr lang="x-none" sz="2400" b="0" u="sng" smtClean="0">
                          <a:solidFill>
                            <a:srgbClr val="FF0000"/>
                          </a:solidFill>
                          <a:effectLst/>
                        </a:rPr>
                        <a:t>educe risk significantly </a:t>
                      </a:r>
                      <a:endParaRPr lang="en-US" sz="2400" b="0" u="sng" dirty="0" smtClean="0">
                        <a:solidFill>
                          <a:srgbClr val="FF0000"/>
                        </a:solidFill>
                        <a:effectLst/>
                      </a:endParaRPr>
                    </a:p>
                    <a:p>
                      <a:pPr marL="45720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x-none" sz="2400" b="0" smtClean="0">
                          <a:effectLst/>
                        </a:rPr>
                        <a:t>from insider attack </a:t>
                      </a:r>
                      <a:endParaRPr lang="en-US" sz="2400" b="0" dirty="0" smtClean="0">
                        <a:effectLst/>
                      </a:endParaRPr>
                    </a:p>
                    <a:p>
                      <a:pPr marL="457200" marR="0" lvl="1" indent="-285750" algn="l">
                        <a:lnSpc>
                          <a:spcPct val="100000"/>
                        </a:lnSpc>
                        <a:spcBef>
                          <a:spcPts val="0"/>
                        </a:spcBef>
                        <a:spcAft>
                          <a:spcPts val="0"/>
                        </a:spcAft>
                        <a:buFont typeface="Arial" pitchFamily="34" charset="0"/>
                        <a:buChar char="•"/>
                      </a:pPr>
                      <a:r>
                        <a:rPr lang="en-US" sz="2400" b="0" dirty="0" smtClean="0">
                          <a:effectLst/>
                        </a:rPr>
                        <a:t>by </a:t>
                      </a:r>
                      <a:r>
                        <a:rPr lang="x-none" sz="2400" b="0" smtClean="0">
                          <a:effectLst/>
                        </a:rPr>
                        <a:t>decoupling PII from the sensitive data</a:t>
                      </a:r>
                      <a:endParaRPr lang="en-US" sz="2400" b="0" dirty="0" smtClean="0">
                        <a:effectLst/>
                      </a:endParaRPr>
                    </a:p>
                  </a:txBody>
                  <a:tcPr marL="4572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indent="-285750" algn="l">
                        <a:lnSpc>
                          <a:spcPct val="100000"/>
                        </a:lnSpc>
                        <a:spcBef>
                          <a:spcPts val="0"/>
                        </a:spcBef>
                        <a:spcAft>
                          <a:spcPts val="0"/>
                        </a:spcAft>
                        <a:buFont typeface="Arial" pitchFamily="34" charset="0"/>
                        <a:buChar char="•"/>
                      </a:pPr>
                      <a:r>
                        <a:rPr lang="en-US" sz="2400" u="sng" dirty="0" smtClean="0">
                          <a:solidFill>
                            <a:srgbClr val="FF0000"/>
                          </a:solidFill>
                          <a:effectLst/>
                        </a:rPr>
                        <a:t>R</a:t>
                      </a:r>
                      <a:r>
                        <a:rPr lang="x-none" sz="2400" u="sng" smtClean="0">
                          <a:solidFill>
                            <a:srgbClr val="FF0000"/>
                          </a:solidFill>
                          <a:effectLst/>
                        </a:rPr>
                        <a:t>educe </a:t>
                      </a:r>
                      <a:r>
                        <a:rPr lang="x-none" sz="2400" u="sng">
                          <a:solidFill>
                            <a:srgbClr val="FF0000"/>
                          </a:solidFill>
                          <a:effectLst/>
                        </a:rPr>
                        <a:t>risk significantly </a:t>
                      </a:r>
                      <a:endParaRPr lang="en-US" sz="2400" u="sng" dirty="0" smtClean="0">
                        <a:solidFill>
                          <a:srgbClr val="FF0000"/>
                        </a:solidFill>
                        <a:effectLst/>
                      </a:endParaRPr>
                    </a:p>
                    <a:p>
                      <a:pPr marL="463550" marR="0" lvl="1" indent="-279400" algn="l">
                        <a:lnSpc>
                          <a:spcPct val="100000"/>
                        </a:lnSpc>
                        <a:spcBef>
                          <a:spcPts val="0"/>
                        </a:spcBef>
                        <a:spcAft>
                          <a:spcPts val="0"/>
                        </a:spcAft>
                        <a:buFont typeface="Arial" pitchFamily="34" charset="0"/>
                        <a:buChar char="•"/>
                      </a:pPr>
                      <a:r>
                        <a:rPr lang="x-none" sz="2400" smtClean="0">
                          <a:effectLst/>
                        </a:rPr>
                        <a:t>from insider attack </a:t>
                      </a:r>
                      <a:endParaRPr lang="en-US" sz="2400" dirty="0" smtClean="0">
                        <a:effectLst/>
                      </a:endParaRPr>
                    </a:p>
                    <a:p>
                      <a:pPr marL="463550" marR="0" lvl="1" indent="-279400" algn="l">
                        <a:lnSpc>
                          <a:spcPct val="100000"/>
                        </a:lnSpc>
                        <a:spcBef>
                          <a:spcPts val="0"/>
                        </a:spcBef>
                        <a:spcAft>
                          <a:spcPts val="0"/>
                        </a:spcAft>
                        <a:buFont typeface="Arial" pitchFamily="34" charset="0"/>
                        <a:buChar char="•"/>
                      </a:pPr>
                      <a:r>
                        <a:rPr lang="x-none" sz="2400" smtClean="0">
                          <a:effectLst/>
                        </a:rPr>
                        <a:t>and </a:t>
                      </a:r>
                      <a:r>
                        <a:rPr lang="x-none" sz="2400">
                          <a:effectLst/>
                        </a:rPr>
                        <a:t>malware in the proposed model by </a:t>
                      </a:r>
                      <a:endParaRPr lang="en-US" sz="2400" dirty="0" smtClean="0">
                        <a:effectLst/>
                      </a:endParaRPr>
                    </a:p>
                    <a:p>
                      <a:pPr marL="909638" marR="0" lvl="2" indent="-457200" algn="l">
                        <a:lnSpc>
                          <a:spcPct val="100000"/>
                        </a:lnSpc>
                        <a:spcBef>
                          <a:spcPts val="0"/>
                        </a:spcBef>
                        <a:spcAft>
                          <a:spcPts val="0"/>
                        </a:spcAft>
                        <a:buFont typeface="+mj-lt"/>
                        <a:buAutoNum type="arabicPeriod"/>
                      </a:pPr>
                      <a:r>
                        <a:rPr lang="x-none" sz="2400" smtClean="0">
                          <a:effectLst/>
                        </a:rPr>
                        <a:t>restricting </a:t>
                      </a:r>
                      <a:r>
                        <a:rPr lang="x-none" sz="2400">
                          <a:effectLst/>
                        </a:rPr>
                        <a:t>activities on the VM, and </a:t>
                      </a:r>
                      <a:endParaRPr lang="en-US" sz="2400" dirty="0" smtClean="0">
                        <a:effectLst/>
                      </a:endParaRPr>
                    </a:p>
                    <a:p>
                      <a:pPr marL="909638" marR="0" lvl="2" indent="-457200" algn="l">
                        <a:lnSpc>
                          <a:spcPct val="100000"/>
                        </a:lnSpc>
                        <a:spcBef>
                          <a:spcPts val="0"/>
                        </a:spcBef>
                        <a:spcAft>
                          <a:spcPts val="0"/>
                        </a:spcAft>
                        <a:buFont typeface="+mj-lt"/>
                        <a:buAutoNum type="arabicPeriod"/>
                      </a:pPr>
                      <a:r>
                        <a:rPr lang="x-none" sz="2400" smtClean="0">
                          <a:effectLst/>
                        </a:rPr>
                        <a:t>running </a:t>
                      </a:r>
                      <a:r>
                        <a:rPr lang="x-none" sz="2400">
                          <a:effectLst/>
                        </a:rPr>
                        <a:t>the VM in isolation from the host OS</a:t>
                      </a:r>
                      <a:endParaRPr lang="en-US" sz="2800" dirty="0">
                        <a:effectLst/>
                        <a:latin typeface="Times New Roman"/>
                        <a:ea typeface="맑은 고딕"/>
                      </a:endParaRPr>
                    </a:p>
                  </a:txBody>
                  <a:tcPr marL="4572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91640">
                <a:tc>
                  <a:txBody>
                    <a:bodyPr/>
                    <a:lstStyle/>
                    <a:p>
                      <a:pPr marL="285750" marR="0" indent="-285750" algn="l">
                        <a:lnSpc>
                          <a:spcPct val="100000"/>
                        </a:lnSpc>
                        <a:spcBef>
                          <a:spcPts val="0"/>
                        </a:spcBef>
                        <a:spcAft>
                          <a:spcPts val="0"/>
                        </a:spcAft>
                        <a:buFont typeface="Arial" pitchFamily="34" charset="0"/>
                        <a:buChar char="•"/>
                      </a:pPr>
                      <a:r>
                        <a:rPr lang="x-none" sz="2400" b="0" u="sng" smtClean="0">
                          <a:solidFill>
                            <a:srgbClr val="FF0000"/>
                          </a:solidFill>
                          <a:effectLst/>
                        </a:rPr>
                        <a:t>increase data usability </a:t>
                      </a:r>
                      <a:endParaRPr lang="en-US" sz="2400" b="0" u="sng" dirty="0" smtClean="0">
                        <a:solidFill>
                          <a:srgbClr val="FF0000"/>
                        </a:solidFill>
                        <a:effectLst/>
                      </a:endParaRPr>
                    </a:p>
                    <a:p>
                      <a:pPr marL="457200" marR="0" lvl="1" indent="-285750" algn="l">
                        <a:lnSpc>
                          <a:spcPct val="100000"/>
                        </a:lnSpc>
                        <a:spcBef>
                          <a:spcPts val="0"/>
                        </a:spcBef>
                        <a:spcAft>
                          <a:spcPts val="0"/>
                        </a:spcAft>
                        <a:buFont typeface="Arial" pitchFamily="34" charset="0"/>
                        <a:buChar char="•"/>
                      </a:pPr>
                      <a:r>
                        <a:rPr lang="x-none" sz="2400" b="0" u="sng" smtClean="0">
                          <a:effectLst/>
                        </a:rPr>
                        <a:t>directly carry out record linkage</a:t>
                      </a:r>
                      <a:endParaRPr lang="en-US" sz="2400" b="0" u="sng" dirty="0" smtClean="0">
                        <a:effectLst/>
                      </a:endParaRPr>
                    </a:p>
                    <a:p>
                      <a:pPr marL="457200" marR="0" lvl="1" indent="-285750" algn="l">
                        <a:lnSpc>
                          <a:spcPct val="100000"/>
                        </a:lnSpc>
                        <a:spcBef>
                          <a:spcPts val="0"/>
                        </a:spcBef>
                        <a:spcAft>
                          <a:spcPts val="0"/>
                        </a:spcAft>
                        <a:buFont typeface="Arial" pitchFamily="34" charset="0"/>
                        <a:buChar char="•"/>
                      </a:pPr>
                      <a:r>
                        <a:rPr lang="x-none" sz="2400" b="0" u="sng" smtClean="0">
                          <a:effectLst/>
                        </a:rPr>
                        <a:t>data (attribute and sample) selection </a:t>
                      </a:r>
                      <a:endParaRPr lang="en-US" sz="2400" b="0" u="sng" dirty="0" smtClean="0">
                        <a:effectLst/>
                      </a:endParaRPr>
                    </a:p>
                    <a:p>
                      <a:pPr marL="457200" marR="0" lvl="1" indent="-285750" algn="l">
                        <a:lnSpc>
                          <a:spcPct val="100000"/>
                        </a:lnSpc>
                        <a:spcBef>
                          <a:spcPts val="0"/>
                        </a:spcBef>
                        <a:spcAft>
                          <a:spcPts val="0"/>
                        </a:spcAft>
                        <a:buFont typeface="Arial" pitchFamily="34" charset="0"/>
                        <a:buChar char="•"/>
                      </a:pPr>
                      <a:endParaRPr lang="en-US" sz="2400" b="0" dirty="0" smtClean="0">
                        <a:effectLst/>
                      </a:endParaRPr>
                    </a:p>
                  </a:txBody>
                  <a:tcPr marL="4572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indent="-285750" algn="l">
                        <a:lnSpc>
                          <a:spcPct val="100000"/>
                        </a:lnSpc>
                        <a:spcBef>
                          <a:spcPts val="0"/>
                        </a:spcBef>
                        <a:spcAft>
                          <a:spcPts val="0"/>
                        </a:spcAft>
                        <a:buFont typeface="Arial" pitchFamily="34" charset="0"/>
                        <a:buChar char="•"/>
                      </a:pPr>
                      <a:r>
                        <a:rPr lang="x-none" sz="2400" b="0" u="sng" smtClean="0">
                          <a:solidFill>
                            <a:srgbClr val="FF0000"/>
                          </a:solidFill>
                          <a:effectLst/>
                        </a:rPr>
                        <a:t>increase data usability </a:t>
                      </a:r>
                      <a:endParaRPr lang="en-US" sz="2400" b="0" u="sng" dirty="0" smtClean="0">
                        <a:solidFill>
                          <a:srgbClr val="FF0000"/>
                        </a:solidFill>
                        <a:effectLst/>
                      </a:endParaRPr>
                    </a:p>
                    <a:p>
                      <a:pPr marL="457200" marR="0" lvl="1" indent="-285750" algn="l">
                        <a:lnSpc>
                          <a:spcPct val="100000"/>
                        </a:lnSpc>
                        <a:spcBef>
                          <a:spcPts val="0"/>
                        </a:spcBef>
                        <a:spcAft>
                          <a:spcPts val="0"/>
                        </a:spcAft>
                        <a:buFont typeface="Arial" pitchFamily="34" charset="0"/>
                        <a:buChar char="•"/>
                      </a:pPr>
                      <a:r>
                        <a:rPr lang="x-none" sz="2400" b="0" u="sng" smtClean="0">
                          <a:effectLst/>
                        </a:rPr>
                        <a:t>leading to more accurate analysis </a:t>
                      </a:r>
                      <a:r>
                        <a:rPr lang="x-none" sz="2400" b="0" smtClean="0">
                          <a:effectLst/>
                        </a:rPr>
                        <a:t>by propagating the error, probability of linkage, to the analysis phase.</a:t>
                      </a:r>
                      <a:endParaRPr lang="en-US" sz="2800" dirty="0">
                        <a:effectLst/>
                        <a:latin typeface="Times New Roman"/>
                        <a:ea typeface="맑은 고딕"/>
                      </a:endParaRPr>
                    </a:p>
                  </a:txBody>
                  <a:tcPr marL="4572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607856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Thank you!</a:t>
            </a:r>
            <a:br>
              <a:rPr lang="en-US" dirty="0" smtClean="0"/>
            </a:br>
            <a:r>
              <a:rPr lang="en-US" sz="1400" dirty="0" smtClean="0"/>
              <a:t/>
            </a:r>
            <a:br>
              <a:rPr lang="en-US" sz="1400" dirty="0" smtClean="0"/>
            </a:br>
            <a:r>
              <a:rPr lang="en-US" sz="3600" dirty="0" smtClean="0"/>
              <a:t>Questions?</a:t>
            </a:r>
            <a:endParaRPr lang="en-US" sz="3600" dirty="0"/>
          </a:p>
        </p:txBody>
      </p:sp>
      <p:sp>
        <p:nvSpPr>
          <p:cNvPr id="3" name="Content Placeholder 2"/>
          <p:cNvSpPr>
            <a:spLocks noGrp="1"/>
          </p:cNvSpPr>
          <p:nvPr>
            <p:ph type="subTitle" idx="1"/>
          </p:nvPr>
        </p:nvSpPr>
        <p:spPr/>
        <p:txBody>
          <a:bodyPr>
            <a:normAutofit lnSpcReduction="10000"/>
          </a:bodyPr>
          <a:lstStyle/>
          <a:p>
            <a:pPr>
              <a:lnSpc>
                <a:spcPct val="110000"/>
              </a:lnSpc>
              <a:spcAft>
                <a:spcPts val="600"/>
              </a:spcAft>
            </a:pPr>
            <a:r>
              <a:rPr lang="en-US" dirty="0"/>
              <a:t>Population Informatics Research Group</a:t>
            </a:r>
          </a:p>
          <a:p>
            <a:pPr>
              <a:lnSpc>
                <a:spcPct val="110000"/>
              </a:lnSpc>
              <a:spcAft>
                <a:spcPts val="600"/>
              </a:spcAft>
            </a:pPr>
            <a:r>
              <a:rPr lang="en-US" altLang="ko-KR" dirty="0">
                <a:solidFill>
                  <a:schemeClr val="accent2"/>
                </a:solidFill>
                <a:ea typeface="굴림" pitchFamily="50" charset="-127"/>
              </a:rPr>
              <a:t>http://pinformatics.web.unc.edu</a:t>
            </a:r>
            <a:r>
              <a:rPr lang="en-US" altLang="ko-KR" dirty="0" smtClean="0">
                <a:solidFill>
                  <a:schemeClr val="accent2"/>
                </a:solidFill>
                <a:ea typeface="굴림" pitchFamily="50" charset="-127"/>
              </a:rPr>
              <a:t>/</a:t>
            </a:r>
            <a:endParaRPr lang="en-US" altLang="ko-KR" dirty="0">
              <a:solidFill>
                <a:schemeClr val="accent2"/>
              </a:solidFill>
              <a:ea typeface="굴림" pitchFamily="50" charset="-127"/>
            </a:endParaRPr>
          </a:p>
        </p:txBody>
      </p:sp>
    </p:spTree>
    <p:extLst>
      <p:ext uri="{BB962C8B-B14F-4D97-AF65-F5344CB8AC3E}">
        <p14:creationId xmlns:p14="http://schemas.microsoft.com/office/powerpoint/2010/main" val="3612714564"/>
      </p:ext>
    </p:extLst>
  </p:cSld>
  <p:clrMapOvr>
    <a:masterClrMapping/>
  </p:clrMapOvr>
  <mc:AlternateContent xmlns:mc="http://schemas.openxmlformats.org/markup-compatibility/2006" xmlns:p14="http://schemas.microsoft.com/office/powerpoint/2010/main">
    <mc:Choice Requires="p14">
      <p:transition spd="slow" p14:dur="2000" advTm="4108"/>
    </mc:Choice>
    <mc:Fallback xmlns="">
      <p:transition spd="slow" advTm="4108"/>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00400" y="2666999"/>
            <a:ext cx="3857260" cy="2862322"/>
          </a:xfrm>
          <a:prstGeom prst="rect">
            <a:avLst/>
          </a:prstGeom>
        </p:spPr>
        <p:txBody>
          <a:bodyPr wrap="square">
            <a:spAutoFit/>
          </a:bodyPr>
          <a:lstStyle/>
          <a:p>
            <a:pPr marL="236538" indent="-236538">
              <a:spcAft>
                <a:spcPts val="0"/>
              </a:spcAft>
            </a:pPr>
            <a:r>
              <a:rPr lang="en-US" sz="2400" b="1" dirty="0" smtClean="0">
                <a:solidFill>
                  <a:schemeClr val="bg1"/>
                </a:solidFill>
                <a:latin typeface="+mn-lt"/>
              </a:rPr>
              <a:t>Population Research </a:t>
            </a:r>
          </a:p>
          <a:p>
            <a:pPr marL="457200" indent="-457200">
              <a:buFont typeface="+mj-lt"/>
              <a:buAutoNum type="arabicPeriod"/>
            </a:pPr>
            <a:r>
              <a:rPr lang="en-US" sz="2000" dirty="0" smtClean="0">
                <a:solidFill>
                  <a:schemeClr val="bg1"/>
                </a:solidFill>
                <a:latin typeface="+mn-lt"/>
              </a:rPr>
              <a:t>in Demography </a:t>
            </a:r>
          </a:p>
          <a:p>
            <a:pPr lvl="1"/>
            <a:r>
              <a:rPr lang="en-US" sz="2000" dirty="0" smtClean="0">
                <a:solidFill>
                  <a:schemeClr val="bg1"/>
                </a:solidFill>
                <a:latin typeface="+mn-lt"/>
              </a:rPr>
              <a:t>(e.g. migration </a:t>
            </a:r>
          </a:p>
          <a:p>
            <a:pPr lvl="1"/>
            <a:r>
              <a:rPr lang="en-US" sz="2000" dirty="0" smtClean="0">
                <a:solidFill>
                  <a:schemeClr val="bg1"/>
                </a:solidFill>
                <a:latin typeface="+mn-lt"/>
              </a:rPr>
              <a:t>patterns)</a:t>
            </a:r>
          </a:p>
          <a:p>
            <a:pPr lvl="1"/>
            <a:endParaRPr lang="en-US" sz="1200" dirty="0" smtClean="0">
              <a:solidFill>
                <a:schemeClr val="bg1"/>
              </a:solidFill>
              <a:latin typeface="+mn-lt"/>
            </a:endParaRPr>
          </a:p>
          <a:p>
            <a:pPr marL="457200" indent="-457200">
              <a:buFont typeface="+mj-lt"/>
              <a:buAutoNum type="arabicPeriod"/>
            </a:pPr>
            <a:r>
              <a:rPr lang="en-US" sz="2000" dirty="0">
                <a:solidFill>
                  <a:schemeClr val="bg1"/>
                </a:solidFill>
                <a:latin typeface="+mn-lt"/>
              </a:rPr>
              <a:t>in Economics </a:t>
            </a:r>
          </a:p>
          <a:p>
            <a:r>
              <a:rPr lang="en-US" sz="2000" dirty="0" smtClean="0">
                <a:solidFill>
                  <a:schemeClr val="bg1"/>
                </a:solidFill>
                <a:latin typeface="+mn-lt"/>
              </a:rPr>
              <a:t>        (</a:t>
            </a:r>
            <a:r>
              <a:rPr lang="en-US" sz="2000" dirty="0">
                <a:solidFill>
                  <a:schemeClr val="bg1"/>
                </a:solidFill>
                <a:latin typeface="+mn-lt"/>
              </a:rPr>
              <a:t>e.g. employment </a:t>
            </a:r>
            <a:endParaRPr lang="en-US" sz="2000" dirty="0" smtClean="0">
              <a:solidFill>
                <a:schemeClr val="bg1"/>
              </a:solidFill>
              <a:latin typeface="+mn-lt"/>
            </a:endParaRPr>
          </a:p>
          <a:p>
            <a:r>
              <a:rPr lang="en-US" sz="2000" dirty="0">
                <a:solidFill>
                  <a:schemeClr val="bg1"/>
                </a:solidFill>
                <a:latin typeface="+mn-lt"/>
              </a:rPr>
              <a:t>	</a:t>
            </a:r>
            <a:r>
              <a:rPr lang="en-US" sz="2000" dirty="0" smtClean="0">
                <a:solidFill>
                  <a:schemeClr val="bg1"/>
                </a:solidFill>
                <a:latin typeface="+mn-lt"/>
              </a:rPr>
              <a:t>patterns</a:t>
            </a:r>
            <a:r>
              <a:rPr lang="en-US" sz="2000" dirty="0">
                <a:solidFill>
                  <a:schemeClr val="bg1"/>
                </a:solidFill>
                <a:latin typeface="+mn-lt"/>
              </a:rPr>
              <a:t>)</a:t>
            </a:r>
          </a:p>
          <a:p>
            <a:endParaRPr lang="en-US" sz="2000" dirty="0">
              <a:solidFill>
                <a:schemeClr val="bg1"/>
              </a:solidFill>
              <a:latin typeface="+mn-lt"/>
            </a:endParaRPr>
          </a:p>
        </p:txBody>
      </p:sp>
      <p:sp>
        <p:nvSpPr>
          <p:cNvPr id="2" name="Title 1"/>
          <p:cNvSpPr>
            <a:spLocks noGrp="1"/>
          </p:cNvSpPr>
          <p:nvPr>
            <p:ph type="title"/>
          </p:nvPr>
        </p:nvSpPr>
        <p:spPr/>
        <p:txBody>
          <a:bodyPr/>
          <a:lstStyle/>
          <a:p>
            <a:r>
              <a:rPr lang="en-US" dirty="0"/>
              <a:t>AMIA: Population Informatics</a:t>
            </a:r>
          </a:p>
        </p:txBody>
      </p:sp>
      <p:graphicFrame>
        <p:nvGraphicFramePr>
          <p:cNvPr id="4" name="Content Placeholder 3"/>
          <p:cNvGraphicFramePr>
            <a:graphicFrameLocks noGrp="1"/>
          </p:cNvGraphicFramePr>
          <p:nvPr>
            <p:ph idx="1"/>
            <p:extLst/>
          </p:nvPr>
        </p:nvGraphicFramePr>
        <p:xfrm>
          <a:off x="260131" y="1482655"/>
          <a:ext cx="86868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228600" y="1066800"/>
            <a:ext cx="2667000" cy="5632311"/>
          </a:xfrm>
          <a:prstGeom prst="rect">
            <a:avLst/>
          </a:prstGeom>
        </p:spPr>
        <p:txBody>
          <a:bodyPr wrap="square">
            <a:spAutoFit/>
          </a:bodyPr>
          <a:lstStyle/>
          <a:p>
            <a:r>
              <a:rPr lang="en-US" sz="2000" b="1" dirty="0"/>
              <a:t>Public Health Informatics</a:t>
            </a:r>
            <a:r>
              <a:rPr lang="en-US" sz="2000" dirty="0"/>
              <a:t> is </a:t>
            </a:r>
            <a:r>
              <a:rPr lang="en-US" sz="2000" dirty="0" smtClean="0"/>
              <a:t>the application of informatics in areas of public health, including surveillance, reporting, and health promotion. </a:t>
            </a:r>
            <a:r>
              <a:rPr lang="en-US" sz="2000" b="1" u="sng" dirty="0" smtClean="0">
                <a:solidFill>
                  <a:srgbClr val="C00000"/>
                </a:solidFill>
              </a:rPr>
              <a:t>Public </a:t>
            </a:r>
            <a:r>
              <a:rPr lang="en-US" sz="2000" b="1" u="sng" dirty="0">
                <a:solidFill>
                  <a:srgbClr val="C00000"/>
                </a:solidFill>
              </a:rPr>
              <a:t>health informatics, and its corollary, population informatics</a:t>
            </a:r>
            <a:r>
              <a:rPr lang="en-US" sz="2000" dirty="0"/>
              <a:t>, are </a:t>
            </a:r>
            <a:r>
              <a:rPr lang="en-US" sz="2000" u="sng" dirty="0"/>
              <a:t>concerned with groups rather than individuals</a:t>
            </a:r>
            <a:r>
              <a:rPr lang="en-US" sz="2000" dirty="0"/>
              <a:t>. Public health is extremely broad </a:t>
            </a:r>
            <a:r>
              <a:rPr lang="en-US" sz="2000" dirty="0" smtClean="0"/>
              <a:t>... </a:t>
            </a:r>
            <a:r>
              <a:rPr lang="en-US" sz="2000" dirty="0" err="1" smtClean="0"/>
              <a:t>etc</a:t>
            </a:r>
            <a:r>
              <a:rPr lang="en-US" sz="2000" dirty="0" smtClean="0"/>
              <a:t> …</a:t>
            </a:r>
            <a:endParaRPr lang="en-US" sz="2000" dirty="0"/>
          </a:p>
        </p:txBody>
      </p:sp>
    </p:spTree>
    <p:extLst>
      <p:ext uri="{BB962C8B-B14F-4D97-AF65-F5344CB8AC3E}">
        <p14:creationId xmlns:p14="http://schemas.microsoft.com/office/powerpoint/2010/main" val="191049243"/>
      </p:ext>
    </p:extLst>
  </p:cSld>
  <p:clrMapOvr>
    <a:masterClrMapping/>
  </p:clrMapOvr>
  <mc:AlternateContent xmlns:mc="http://schemas.openxmlformats.org/markup-compatibility/2006" xmlns:p14="http://schemas.microsoft.com/office/powerpoint/2010/main">
    <mc:Choice Requires="p14">
      <p:transition spd="slow" p14:dur="2000" advTm="13149"/>
    </mc:Choice>
    <mc:Fallback xmlns="">
      <p:transition spd="slow" advTm="1314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How do we reap the benefits too ?</a:t>
            </a:r>
            <a:endParaRPr lang="en-US" dirty="0"/>
          </a:p>
        </p:txBody>
      </p:sp>
      <p:sp>
        <p:nvSpPr>
          <p:cNvPr id="3" name="Content Placeholder 2"/>
          <p:cNvSpPr>
            <a:spLocks noGrp="1"/>
          </p:cNvSpPr>
          <p:nvPr>
            <p:ph idx="1"/>
          </p:nvPr>
        </p:nvSpPr>
        <p:spPr/>
        <p:txBody>
          <a:bodyPr/>
          <a:lstStyle/>
          <a:p>
            <a:r>
              <a:rPr lang="en-US" dirty="0" smtClean="0"/>
              <a:t>Overarching question:  How can we use the abundance of existing digital data about people, aka big data, (e.g. government administrative data, electronic health records) to support accurate evidence based decisions for policy, management, legislation, evaluation, and research </a:t>
            </a:r>
            <a:r>
              <a:rPr lang="en-US" dirty="0" smtClean="0">
                <a:solidFill>
                  <a:srgbClr val="C00000"/>
                </a:solidFill>
              </a:rPr>
              <a:t>while protecting the confidentiality of individual subjects </a:t>
            </a:r>
            <a:r>
              <a:rPr lang="en-US" dirty="0" smtClean="0"/>
              <a:t>of the data?</a:t>
            </a:r>
          </a:p>
        </p:txBody>
      </p:sp>
    </p:spTree>
    <p:extLst>
      <p:ext uri="{BB962C8B-B14F-4D97-AF65-F5344CB8AC3E}">
        <p14:creationId xmlns:p14="http://schemas.microsoft.com/office/powerpoint/2010/main" val="3476852811"/>
      </p:ext>
    </p:extLst>
  </p:cSld>
  <p:clrMapOvr>
    <a:masterClrMapping/>
  </p:clrMapOvr>
  <mc:AlternateContent xmlns:mc="http://schemas.openxmlformats.org/markup-compatibility/2006">
    <mc:Choice xmlns:p14="http://schemas.microsoft.com/office/powerpoint/2010/main" Requires="p14">
      <p:transition spd="slow" p14:dur="2000" advTm="4807"/>
    </mc:Choice>
    <mc:Fallback>
      <p:transition spd="slow" advTm="4807"/>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AMIA: Population Informatics</a:t>
            </a:r>
          </a:p>
        </p:txBody>
      </p:sp>
      <p:graphicFrame>
        <p:nvGraphicFramePr>
          <p:cNvPr id="4" name="Content Placeholder 3"/>
          <p:cNvGraphicFramePr>
            <a:graphicFrameLocks noGrp="1"/>
          </p:cNvGraphicFramePr>
          <p:nvPr>
            <p:ph idx="1"/>
            <p:extLst/>
          </p:nvPr>
        </p:nvGraphicFramePr>
        <p:xfrm>
          <a:off x="260131" y="1482655"/>
          <a:ext cx="86868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3200400" y="2666999"/>
            <a:ext cx="3857260" cy="2862322"/>
          </a:xfrm>
          <a:prstGeom prst="rect">
            <a:avLst/>
          </a:prstGeom>
        </p:spPr>
        <p:txBody>
          <a:bodyPr wrap="square">
            <a:spAutoFit/>
          </a:bodyPr>
          <a:lstStyle/>
          <a:p>
            <a:pPr marL="236538" indent="-236538">
              <a:spcAft>
                <a:spcPts val="0"/>
              </a:spcAft>
            </a:pPr>
            <a:r>
              <a:rPr lang="en-US" sz="2400" b="1" dirty="0" smtClean="0">
                <a:solidFill>
                  <a:schemeClr val="bg1"/>
                </a:solidFill>
                <a:latin typeface="+mn-lt"/>
              </a:rPr>
              <a:t>Population Research </a:t>
            </a:r>
          </a:p>
          <a:p>
            <a:pPr marL="457200" indent="-457200">
              <a:buFont typeface="+mj-lt"/>
              <a:buAutoNum type="arabicPeriod"/>
            </a:pPr>
            <a:r>
              <a:rPr lang="en-US" sz="2000" dirty="0" smtClean="0">
                <a:solidFill>
                  <a:schemeClr val="bg1"/>
                </a:solidFill>
                <a:latin typeface="+mn-lt"/>
              </a:rPr>
              <a:t>in Demography </a:t>
            </a:r>
          </a:p>
          <a:p>
            <a:pPr lvl="1"/>
            <a:r>
              <a:rPr lang="en-US" sz="2000" dirty="0" smtClean="0">
                <a:solidFill>
                  <a:schemeClr val="bg1"/>
                </a:solidFill>
                <a:latin typeface="+mn-lt"/>
              </a:rPr>
              <a:t>(e.g. migration </a:t>
            </a:r>
          </a:p>
          <a:p>
            <a:pPr lvl="1"/>
            <a:r>
              <a:rPr lang="en-US" sz="2000" dirty="0" smtClean="0">
                <a:solidFill>
                  <a:schemeClr val="bg1"/>
                </a:solidFill>
                <a:latin typeface="+mn-lt"/>
              </a:rPr>
              <a:t>patterns)</a:t>
            </a:r>
          </a:p>
          <a:p>
            <a:pPr lvl="1"/>
            <a:endParaRPr lang="en-US" sz="1200" dirty="0" smtClean="0">
              <a:solidFill>
                <a:schemeClr val="bg1"/>
              </a:solidFill>
              <a:latin typeface="+mn-lt"/>
            </a:endParaRPr>
          </a:p>
          <a:p>
            <a:pPr marL="457200" indent="-457200">
              <a:buFont typeface="+mj-lt"/>
              <a:buAutoNum type="arabicPeriod"/>
            </a:pPr>
            <a:r>
              <a:rPr lang="en-US" sz="2000" dirty="0">
                <a:solidFill>
                  <a:schemeClr val="bg1"/>
                </a:solidFill>
                <a:latin typeface="+mn-lt"/>
              </a:rPr>
              <a:t>in Economics </a:t>
            </a:r>
          </a:p>
          <a:p>
            <a:r>
              <a:rPr lang="en-US" sz="2000" dirty="0" smtClean="0">
                <a:solidFill>
                  <a:schemeClr val="bg1"/>
                </a:solidFill>
                <a:latin typeface="+mn-lt"/>
              </a:rPr>
              <a:t>        (</a:t>
            </a:r>
            <a:r>
              <a:rPr lang="en-US" sz="2000" dirty="0">
                <a:solidFill>
                  <a:schemeClr val="bg1"/>
                </a:solidFill>
                <a:latin typeface="+mn-lt"/>
              </a:rPr>
              <a:t>e.g. employment </a:t>
            </a:r>
            <a:endParaRPr lang="en-US" sz="2000" dirty="0" smtClean="0">
              <a:solidFill>
                <a:schemeClr val="bg1"/>
              </a:solidFill>
              <a:latin typeface="+mn-lt"/>
            </a:endParaRPr>
          </a:p>
          <a:p>
            <a:r>
              <a:rPr lang="en-US" sz="2000" dirty="0">
                <a:solidFill>
                  <a:schemeClr val="bg1"/>
                </a:solidFill>
                <a:latin typeface="+mn-lt"/>
              </a:rPr>
              <a:t>	</a:t>
            </a:r>
            <a:r>
              <a:rPr lang="en-US" sz="2000" dirty="0" smtClean="0">
                <a:solidFill>
                  <a:schemeClr val="bg1"/>
                </a:solidFill>
                <a:latin typeface="+mn-lt"/>
              </a:rPr>
              <a:t>patterns</a:t>
            </a:r>
            <a:r>
              <a:rPr lang="en-US" sz="2000" dirty="0">
                <a:solidFill>
                  <a:schemeClr val="bg1"/>
                </a:solidFill>
                <a:latin typeface="+mn-lt"/>
              </a:rPr>
              <a:t>)</a:t>
            </a:r>
          </a:p>
          <a:p>
            <a:endParaRPr lang="en-US" sz="2000" dirty="0">
              <a:solidFill>
                <a:schemeClr val="bg1"/>
              </a:solidFill>
              <a:latin typeface="+mn-lt"/>
            </a:endParaRPr>
          </a:p>
        </p:txBody>
      </p:sp>
      <p:sp>
        <p:nvSpPr>
          <p:cNvPr id="7" name="Rectangle 6"/>
          <p:cNvSpPr/>
          <p:nvPr/>
        </p:nvSpPr>
        <p:spPr>
          <a:xfrm>
            <a:off x="228600" y="1066800"/>
            <a:ext cx="2667000" cy="5632311"/>
          </a:xfrm>
          <a:prstGeom prst="rect">
            <a:avLst/>
          </a:prstGeom>
        </p:spPr>
        <p:txBody>
          <a:bodyPr wrap="square">
            <a:spAutoFit/>
          </a:bodyPr>
          <a:lstStyle/>
          <a:p>
            <a:r>
              <a:rPr lang="en-US" sz="2000" b="1" dirty="0"/>
              <a:t>Public Health Informatics</a:t>
            </a:r>
            <a:r>
              <a:rPr lang="en-US" sz="2000" dirty="0"/>
              <a:t> is </a:t>
            </a:r>
            <a:r>
              <a:rPr lang="en-US" sz="2000" dirty="0" smtClean="0"/>
              <a:t>the application of informatics in areas of public health, including surveillance, reporting, and health promotion. </a:t>
            </a:r>
            <a:r>
              <a:rPr lang="en-US" sz="2000" b="1" u="sng" dirty="0" smtClean="0">
                <a:solidFill>
                  <a:srgbClr val="C00000"/>
                </a:solidFill>
              </a:rPr>
              <a:t>Public </a:t>
            </a:r>
            <a:r>
              <a:rPr lang="en-US" sz="2000" b="1" u="sng" dirty="0">
                <a:solidFill>
                  <a:srgbClr val="C00000"/>
                </a:solidFill>
              </a:rPr>
              <a:t>health informatics, and its corollary, population informatics</a:t>
            </a:r>
            <a:r>
              <a:rPr lang="en-US" sz="2000" dirty="0"/>
              <a:t>, are </a:t>
            </a:r>
            <a:r>
              <a:rPr lang="en-US" sz="2000" u="sng" dirty="0"/>
              <a:t>concerned with groups rather than individuals</a:t>
            </a:r>
            <a:r>
              <a:rPr lang="en-US" sz="2000" dirty="0"/>
              <a:t>. Public health is extremely broad </a:t>
            </a:r>
            <a:r>
              <a:rPr lang="en-US" sz="2000" dirty="0" smtClean="0"/>
              <a:t>... </a:t>
            </a:r>
            <a:r>
              <a:rPr lang="en-US" sz="2000" dirty="0" err="1" smtClean="0"/>
              <a:t>etc</a:t>
            </a:r>
            <a:r>
              <a:rPr lang="en-US" sz="2000" dirty="0" smtClean="0"/>
              <a:t> …</a:t>
            </a:r>
            <a:endParaRPr lang="en-US" sz="2000" dirty="0"/>
          </a:p>
        </p:txBody>
      </p:sp>
    </p:spTree>
    <p:extLst>
      <p:ext uri="{BB962C8B-B14F-4D97-AF65-F5344CB8AC3E}">
        <p14:creationId xmlns:p14="http://schemas.microsoft.com/office/powerpoint/2010/main" val="42301474"/>
      </p:ext>
    </p:extLst>
  </p:cSld>
  <p:clrMapOvr>
    <a:masterClrMapping/>
  </p:clrMapOvr>
  <mc:AlternateContent xmlns:mc="http://schemas.openxmlformats.org/markup-compatibility/2006" xmlns:p14="http://schemas.microsoft.com/office/powerpoint/2010/main">
    <mc:Choice Requires="p14">
      <p:transition spd="slow" p14:dur="2000" advTm="11190"/>
    </mc:Choice>
    <mc:Fallback xmlns="">
      <p:transition spd="slow" advTm="11190"/>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p:txBody>
          <a:bodyPr>
            <a:normAutofit fontScale="90000"/>
          </a:bodyPr>
          <a:lstStyle/>
          <a:p>
            <a:r>
              <a:rPr lang="en-US" dirty="0"/>
              <a:t>The Social Genome Data Library</a:t>
            </a:r>
            <a:r>
              <a:rPr lang="en-US" dirty="0" smtClean="0"/>
              <a:t/>
            </a:r>
            <a:br>
              <a:rPr lang="en-US" dirty="0" smtClean="0"/>
            </a:br>
            <a:r>
              <a:rPr lang="en-US" sz="4000" dirty="0" smtClean="0"/>
              <a:t>Privacy platform for doing safe research</a:t>
            </a:r>
          </a:p>
        </p:txBody>
      </p:sp>
      <p:pic>
        <p:nvPicPr>
          <p:cNvPr id="72707" name="Content Placeholder 9"/>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a:xfrm>
            <a:off x="152400" y="1732755"/>
            <a:ext cx="3128962" cy="4535487"/>
          </a:xfrm>
        </p:spPr>
      </p:pic>
      <p:sp>
        <p:nvSpPr>
          <p:cNvPr id="7" name="Content Placeholder 5"/>
          <p:cNvSpPr txBox="1">
            <a:spLocks/>
          </p:cNvSpPr>
          <p:nvPr/>
        </p:nvSpPr>
        <p:spPr>
          <a:xfrm>
            <a:off x="2667000" y="1447800"/>
            <a:ext cx="6096000" cy="5105400"/>
          </a:xfrm>
          <a:prstGeom prst="rect">
            <a:avLst/>
          </a:prstGeom>
          <a:solidFill>
            <a:schemeClr val="bg1"/>
          </a:solidFill>
        </p:spPr>
        <p:txBody>
          <a:bodyPr vert="horz" lIns="91440" tIns="45720" rIns="91440" bIns="45720" rtlCol="0">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kern="0" dirty="0" smtClean="0"/>
              <a:t>Personal </a:t>
            </a:r>
            <a:r>
              <a:rPr lang="en-US" sz="2800" kern="0" dirty="0"/>
              <a:t>Data is </a:t>
            </a:r>
            <a:endParaRPr lang="en-US" sz="2800" kern="0" dirty="0" smtClean="0"/>
          </a:p>
          <a:p>
            <a:pPr lvl="1"/>
            <a:r>
              <a:rPr lang="en-US" sz="2400" kern="0" dirty="0" smtClean="0"/>
              <a:t>Delicate/Hazardous/Valuable</a:t>
            </a:r>
            <a:endParaRPr lang="en-US" sz="2400" kern="0" dirty="0"/>
          </a:p>
          <a:p>
            <a:r>
              <a:rPr lang="en-US" sz="2800" kern="0" dirty="0"/>
              <a:t>Important to have proper systems in place that give protection </a:t>
            </a:r>
            <a:r>
              <a:rPr lang="en-US" sz="2800" kern="0" dirty="0" smtClean="0"/>
              <a:t>(</a:t>
            </a:r>
            <a:r>
              <a:rPr lang="en-US" sz="2800" kern="0" dirty="0" smtClean="0">
                <a:solidFill>
                  <a:srgbClr val="0070C0"/>
                </a:solidFill>
              </a:rPr>
              <a:t>opt out</a:t>
            </a:r>
            <a:r>
              <a:rPr lang="en-US" sz="2800" kern="0" dirty="0" smtClean="0"/>
              <a:t>) </a:t>
            </a:r>
          </a:p>
          <a:p>
            <a:r>
              <a:rPr lang="en-US" sz="2800" kern="0" dirty="0" smtClean="0"/>
              <a:t>But </a:t>
            </a:r>
            <a:r>
              <a:rPr lang="en-US" sz="2800" kern="0" dirty="0"/>
              <a:t>allow for continued research in a safe </a:t>
            </a:r>
            <a:r>
              <a:rPr lang="en-US" sz="2800" kern="0" dirty="0" smtClean="0"/>
              <a:t>manner</a:t>
            </a:r>
            <a:r>
              <a:rPr lang="en-US" sz="2800" dirty="0" smtClean="0"/>
              <a:t> </a:t>
            </a:r>
            <a:r>
              <a:rPr lang="en-US" sz="2800" kern="0" dirty="0" smtClean="0"/>
              <a:t>(</a:t>
            </a:r>
            <a:r>
              <a:rPr lang="en-US" sz="2800" kern="0" dirty="0" err="1" smtClean="0">
                <a:solidFill>
                  <a:srgbClr val="0070C0"/>
                </a:solidFill>
              </a:rPr>
              <a:t>deidentified</a:t>
            </a:r>
            <a:r>
              <a:rPr lang="en-US" sz="2800" kern="0" dirty="0"/>
              <a:t> </a:t>
            </a:r>
            <a:r>
              <a:rPr lang="en-US" sz="2800" kern="0" dirty="0" smtClean="0"/>
              <a:t>when possible) </a:t>
            </a:r>
            <a:endParaRPr lang="en-US" sz="2800" dirty="0" smtClean="0"/>
          </a:p>
          <a:p>
            <a:r>
              <a:rPr lang="en-US" sz="2800" kern="0" dirty="0" smtClean="0"/>
              <a:t>All </a:t>
            </a:r>
            <a:r>
              <a:rPr lang="en-US" sz="2800" kern="0" dirty="0"/>
              <a:t>hazardous material need standards</a:t>
            </a:r>
          </a:p>
          <a:p>
            <a:pPr lvl="1">
              <a:lnSpc>
                <a:spcPct val="80000"/>
              </a:lnSpc>
            </a:pPr>
            <a:r>
              <a:rPr lang="en-US" sz="2400" kern="0" dirty="0">
                <a:solidFill>
                  <a:srgbClr val="0070C0"/>
                </a:solidFill>
              </a:rPr>
              <a:t>Safe environments </a:t>
            </a:r>
            <a:r>
              <a:rPr lang="en-US" sz="2400" kern="0" dirty="0"/>
              <a:t>to handle them in : closed </a:t>
            </a:r>
            <a:r>
              <a:rPr lang="en-US" sz="2400" kern="0" dirty="0">
                <a:solidFill>
                  <a:srgbClr val="0070C0"/>
                </a:solidFill>
              </a:rPr>
              <a:t>computer server system lab</a:t>
            </a:r>
          </a:p>
          <a:p>
            <a:pPr lvl="1">
              <a:lnSpc>
                <a:spcPct val="80000"/>
              </a:lnSpc>
            </a:pPr>
            <a:r>
              <a:rPr lang="en-US" sz="2400" kern="0" dirty="0">
                <a:solidFill>
                  <a:srgbClr val="0070C0"/>
                </a:solidFill>
              </a:rPr>
              <a:t>Proper handling procedures</a:t>
            </a:r>
            <a:r>
              <a:rPr lang="en-US" sz="2400" kern="0" dirty="0"/>
              <a:t> : what </a:t>
            </a:r>
            <a:r>
              <a:rPr lang="en-US" sz="2400" kern="0" dirty="0">
                <a:solidFill>
                  <a:srgbClr val="0070C0"/>
                </a:solidFill>
              </a:rPr>
              <a:t>software</a:t>
            </a:r>
            <a:r>
              <a:rPr lang="en-US" sz="2400" kern="0" dirty="0"/>
              <a:t>  are allowed to run on the data</a:t>
            </a:r>
          </a:p>
          <a:p>
            <a:pPr lvl="1">
              <a:lnSpc>
                <a:spcPct val="80000"/>
              </a:lnSpc>
            </a:pPr>
            <a:r>
              <a:rPr lang="en-US" sz="2400" kern="0" dirty="0">
                <a:solidFill>
                  <a:srgbClr val="0070C0"/>
                </a:solidFill>
              </a:rPr>
              <a:t>Safe containers </a:t>
            </a:r>
            <a:r>
              <a:rPr lang="en-US" sz="2400" kern="0" dirty="0"/>
              <a:t>to store them : </a:t>
            </a:r>
            <a:r>
              <a:rPr lang="en-US" sz="2400" kern="0" dirty="0">
                <a:solidFill>
                  <a:srgbClr val="0070C0"/>
                </a:solidFill>
              </a:rPr>
              <a:t>DB system</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24869194"/>
      </p:ext>
    </p:extLst>
  </p:cSld>
  <p:clrMapOvr>
    <a:masterClrMapping/>
  </p:clrMapOvr>
  <p:transition spd="slow" advTm="2602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Ethical &amp; Controlled </a:t>
            </a:r>
            <a:r>
              <a:rPr lang="en-US" dirty="0" smtClean="0"/>
              <a:t>Repository</a:t>
            </a:r>
            <a:br>
              <a:rPr lang="en-US" dirty="0" smtClean="0"/>
            </a:br>
            <a:r>
              <a:rPr lang="en-US" sz="3600" dirty="0">
                <a:solidFill>
                  <a:schemeClr val="accent1">
                    <a:lumMod val="60000"/>
                    <a:lumOff val="40000"/>
                  </a:schemeClr>
                </a:solidFill>
              </a:rPr>
              <a:t>Very clear transparency in the use of the data</a:t>
            </a:r>
          </a:p>
        </p:txBody>
      </p:sp>
      <p:sp>
        <p:nvSpPr>
          <p:cNvPr id="19459" name="Content Placeholder 2"/>
          <p:cNvSpPr>
            <a:spLocks noGrp="1"/>
          </p:cNvSpPr>
          <p:nvPr>
            <p:ph idx="1"/>
          </p:nvPr>
        </p:nvSpPr>
        <p:spPr>
          <a:xfrm>
            <a:off x="457200" y="3505200"/>
            <a:ext cx="8229600" cy="3048000"/>
          </a:xfrm>
        </p:spPr>
        <p:txBody>
          <a:bodyPr/>
          <a:lstStyle/>
          <a:p>
            <a:r>
              <a:rPr lang="en-US" dirty="0" smtClean="0">
                <a:solidFill>
                  <a:srgbClr val="0070C0"/>
                </a:solidFill>
              </a:rPr>
              <a:t>Open Access</a:t>
            </a:r>
            <a:r>
              <a:rPr lang="en-US" dirty="0" smtClean="0"/>
              <a:t>: </a:t>
            </a:r>
            <a:r>
              <a:rPr lang="en-US" dirty="0"/>
              <a:t>S</a:t>
            </a:r>
            <a:r>
              <a:rPr lang="en-US" dirty="0" smtClean="0"/>
              <a:t>ummary statistics (open data)</a:t>
            </a:r>
          </a:p>
          <a:p>
            <a:r>
              <a:rPr lang="en-US" dirty="0" smtClean="0">
                <a:solidFill>
                  <a:srgbClr val="0070C0"/>
                </a:solidFill>
              </a:rPr>
              <a:t>Monitored Access</a:t>
            </a:r>
            <a:r>
              <a:rPr lang="en-US" dirty="0" smtClean="0"/>
              <a:t>: Register your research plan</a:t>
            </a:r>
          </a:p>
          <a:p>
            <a:r>
              <a:rPr lang="en-US" dirty="0" smtClean="0">
                <a:solidFill>
                  <a:srgbClr val="0070C0"/>
                </a:solidFill>
              </a:rPr>
              <a:t>Controlled Access</a:t>
            </a:r>
            <a:r>
              <a:rPr lang="en-US" dirty="0" smtClean="0"/>
              <a:t>: Approval by IRB</a:t>
            </a:r>
          </a:p>
          <a:p>
            <a:pPr lvl="1"/>
            <a:r>
              <a:rPr lang="en-US" dirty="0" smtClean="0"/>
              <a:t>Risk of privacy violation vs. benefit to society</a:t>
            </a:r>
          </a:p>
          <a:p>
            <a:r>
              <a:rPr lang="en-US" dirty="0" smtClean="0">
                <a:solidFill>
                  <a:srgbClr val="0070C0"/>
                </a:solidFill>
              </a:rPr>
              <a:t>Restricted Access</a:t>
            </a:r>
            <a:r>
              <a:rPr lang="en-US" dirty="0" smtClean="0"/>
              <a:t>: Link data accurately</a:t>
            </a:r>
            <a:endParaRPr lang="en-US" dirty="0"/>
          </a:p>
        </p:txBody>
      </p:sp>
      <p:grpSp>
        <p:nvGrpSpPr>
          <p:cNvPr id="7172" name="Group 5"/>
          <p:cNvGrpSpPr>
            <a:grpSpLocks/>
          </p:cNvGrpSpPr>
          <p:nvPr/>
        </p:nvGrpSpPr>
        <p:grpSpPr bwMode="auto">
          <a:xfrm>
            <a:off x="152400" y="2228049"/>
            <a:ext cx="8839200" cy="713589"/>
            <a:chOff x="384412" y="161505"/>
            <a:chExt cx="8382000" cy="792838"/>
          </a:xfrm>
        </p:grpSpPr>
        <p:sp>
          <p:nvSpPr>
            <p:cNvPr id="7" name="Rectangle 6"/>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cxnSp>
          <p:nvCxnSpPr>
            <p:cNvPr id="8" name="Straight Arrow Connector 7"/>
            <p:cNvCxnSpPr/>
            <p:nvPr/>
          </p:nvCxnSpPr>
          <p:spPr>
            <a:xfrm>
              <a:off x="990837" y="390094"/>
              <a:ext cx="6858000" cy="0"/>
            </a:xfrm>
            <a:prstGeom prst="straightConnector1">
              <a:avLst/>
            </a:prstGeom>
            <a:ln w="76200">
              <a:solidFill>
                <a:srgbClr val="FF66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177" name="Rectangle 8"/>
            <p:cNvSpPr>
              <a:spLocks noChangeArrowheads="1"/>
            </p:cNvSpPr>
            <p:nvPr/>
          </p:nvSpPr>
          <p:spPr bwMode="auto">
            <a:xfrm>
              <a:off x="384412" y="574771"/>
              <a:ext cx="8382000" cy="37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just" eaLnBrk="1" hangingPunct="1"/>
              <a:r>
                <a:rPr lang="en-US" altLang="en-US" sz="1620" b="1" dirty="0">
                  <a:solidFill>
                    <a:srgbClr val="FF6600"/>
                  </a:solidFill>
                </a:rPr>
                <a:t>Restricted                        </a:t>
              </a:r>
              <a:r>
                <a:rPr lang="en-US" altLang="en-US" sz="1620" b="1" dirty="0" smtClean="0">
                  <a:solidFill>
                    <a:srgbClr val="FF6600"/>
                  </a:solidFill>
                </a:rPr>
                <a:t>       Controlled                          </a:t>
              </a:r>
              <a:r>
                <a:rPr lang="en-US" altLang="en-US" sz="1620" b="1" dirty="0">
                  <a:solidFill>
                    <a:srgbClr val="FF6600"/>
                  </a:solidFill>
                </a:rPr>
                <a:t>Monitored                    </a:t>
              </a:r>
              <a:r>
                <a:rPr lang="en-US" altLang="en-US" sz="1620" b="1" dirty="0" smtClean="0">
                  <a:solidFill>
                    <a:srgbClr val="FF6600"/>
                  </a:solidFill>
                </a:rPr>
                <a:t>       Open</a:t>
              </a:r>
              <a:endParaRPr lang="en-US" altLang="en-US" sz="1620" b="1" dirty="0">
                <a:solidFill>
                  <a:srgbClr val="FF6600"/>
                </a:solidFill>
              </a:endParaRPr>
            </a:p>
          </p:txBody>
        </p:sp>
        <p:sp>
          <p:nvSpPr>
            <p:cNvPr id="10" name="Oval 9"/>
            <p:cNvSpPr/>
            <p:nvPr/>
          </p:nvSpPr>
          <p:spPr>
            <a:xfrm>
              <a:off x="70349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1" name="Oval 10"/>
            <p:cNvSpPr/>
            <p:nvPr/>
          </p:nvSpPr>
          <p:spPr>
            <a:xfrm>
              <a:off x="7848837" y="253575"/>
              <a:ext cx="274637"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2" name="Oval 11"/>
            <p:cNvSpPr/>
            <p:nvPr/>
          </p:nvSpPr>
          <p:spPr>
            <a:xfrm>
              <a:off x="5802549" y="253575"/>
              <a:ext cx="274638" cy="273036"/>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3" name="Oval 12"/>
            <p:cNvSpPr/>
            <p:nvPr/>
          </p:nvSpPr>
          <p:spPr>
            <a:xfrm>
              <a:off x="3340337" y="267862"/>
              <a:ext cx="274637" cy="274624"/>
            </a:xfrm>
            <a:prstGeom prst="ellipse">
              <a:avLst/>
            </a:prstGeom>
            <a:solidFill>
              <a:schemeClr val="accent2">
                <a:lumMod val="40000"/>
                <a:lumOff val="6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endParaRPr>
            </a:p>
          </p:txBody>
        </p:sp>
        <p:sp>
          <p:nvSpPr>
            <p:cNvPr id="14" name="Rectangle 13"/>
            <p:cNvSpPr/>
            <p:nvPr/>
          </p:nvSpPr>
          <p:spPr>
            <a:xfrm>
              <a:off x="1295638" y="390094"/>
              <a:ext cx="7470774" cy="410349"/>
            </a:xfrm>
            <a:prstGeom prst="rect">
              <a:avLst/>
            </a:prstGeom>
          </p:spPr>
          <p:txBody>
            <a:bodyPr wrap="square">
              <a:spAutoFit/>
            </a:bodyPr>
            <a:lstStyle/>
            <a:p>
              <a:pPr algn="just">
                <a:defRPr/>
              </a:pPr>
              <a:r>
                <a:rPr lang="en-US" dirty="0" smtClean="0">
                  <a:solidFill>
                    <a:schemeClr val="accent1">
                      <a:lumMod val="75000"/>
                    </a:schemeClr>
                  </a:solidFill>
                  <a:ea typeface="ヒラギノ角ゴ ProN W3" charset="0"/>
                </a:rPr>
                <a:t>  Protection                                                                                              Usability</a:t>
              </a:r>
              <a:endParaRPr lang="en-US" dirty="0">
                <a:solidFill>
                  <a:schemeClr val="accent1">
                    <a:lumMod val="75000"/>
                  </a:schemeClr>
                </a:solidFill>
                <a:ea typeface="ヒラギノ角ゴ ProN W3" charset="0"/>
              </a:endParaRPr>
            </a:p>
          </p:txBody>
        </p:sp>
      </p:grpSp>
      <p:sp>
        <p:nvSpPr>
          <p:cNvPr id="2" name="Rectangle 1"/>
          <p:cNvSpPr/>
          <p:nvPr/>
        </p:nvSpPr>
        <p:spPr>
          <a:xfrm>
            <a:off x="128757" y="1657724"/>
            <a:ext cx="8839200" cy="461665"/>
          </a:xfrm>
          <a:prstGeom prst="rect">
            <a:avLst/>
          </a:prstGeom>
        </p:spPr>
        <p:txBody>
          <a:bodyPr wrap="square">
            <a:spAutoFit/>
          </a:bodyPr>
          <a:lstStyle/>
          <a:p>
            <a:r>
              <a:rPr lang="en-US" sz="2400" kern="0" dirty="0" smtClean="0"/>
              <a:t>Riskier Data							Safer Data</a:t>
            </a:r>
            <a:endParaRPr lang="en-US" sz="24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30991730"/>
      </p:ext>
    </p:extLst>
  </p:cSld>
  <p:clrMapOvr>
    <a:masterClrMapping/>
  </p:clrMapOvr>
  <mc:AlternateContent xmlns:mc="http://schemas.openxmlformats.org/markup-compatibility/2006" xmlns:p14="http://schemas.microsoft.com/office/powerpoint/2010/main">
    <mc:Choice Requires="p14">
      <p:transition spd="slow" p14:dur="2000" advTm="33148"/>
    </mc:Choice>
    <mc:Fallback xmlns="">
      <p:transition spd="slow" advTm="33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chemeClr val="accent2">
                    <a:lumMod val="75000"/>
                  </a:schemeClr>
                </a:solidFill>
              </a:rPr>
              <a:t>Computer Science Perspective</a:t>
            </a:r>
            <a:endParaRPr lang="en-US" dirty="0">
              <a:solidFill>
                <a:schemeClr val="accent2">
                  <a:lumMod val="75000"/>
                </a:schemeClr>
              </a:solidFill>
            </a:endParaRP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8122382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365125" y="1784350"/>
            <a:ext cx="3719513" cy="2482850"/>
          </a:xfrm>
          <a:noFill/>
        </p:spPr>
      </p:pic>
      <p:cxnSp>
        <p:nvCxnSpPr>
          <p:cNvPr id="9220" name="Straight Arrow Connector 9"/>
          <p:cNvCxnSpPr>
            <a:cxnSpLocks noChangeShapeType="1"/>
          </p:cNvCxnSpPr>
          <p:nvPr/>
        </p:nvCxnSpPr>
        <p:spPr bwMode="auto">
          <a:xfrm>
            <a:off x="5135563" y="2779713"/>
            <a:ext cx="493712" cy="1270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1" name="Straight Arrow Connector 13"/>
          <p:cNvCxnSpPr>
            <a:cxnSpLocks noChangeShapeType="1"/>
          </p:cNvCxnSpPr>
          <p:nvPr/>
        </p:nvCxnSpPr>
        <p:spPr bwMode="auto">
          <a:xfrm>
            <a:off x="5233988" y="29956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2" name="Straight Arrow Connector 14"/>
          <p:cNvCxnSpPr>
            <a:cxnSpLocks noChangeShapeType="1"/>
          </p:cNvCxnSpPr>
          <p:nvPr/>
        </p:nvCxnSpPr>
        <p:spPr bwMode="auto">
          <a:xfrm>
            <a:off x="6559550" y="3838575"/>
            <a:ext cx="1169988" cy="6651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922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688" y="4454525"/>
            <a:ext cx="2100262"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375" y="4552950"/>
            <a:ext cx="169545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388" y="4543425"/>
            <a:ext cx="26193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8938" y="4503738"/>
            <a:ext cx="19827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7" name="Straight Arrow Connector 23"/>
          <p:cNvCxnSpPr>
            <a:cxnSpLocks noChangeShapeType="1"/>
          </p:cNvCxnSpPr>
          <p:nvPr/>
        </p:nvCxnSpPr>
        <p:spPr bwMode="auto">
          <a:xfrm rot="10800000" flipV="1">
            <a:off x="2663825" y="3844925"/>
            <a:ext cx="3919538" cy="7080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8" name="Straight Arrow Connector 25"/>
          <p:cNvCxnSpPr>
            <a:cxnSpLocks noChangeShapeType="1"/>
          </p:cNvCxnSpPr>
          <p:nvPr/>
        </p:nvCxnSpPr>
        <p:spPr bwMode="auto">
          <a:xfrm rot="10800000" flipV="1">
            <a:off x="3470275" y="3844925"/>
            <a:ext cx="3122613" cy="9239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9" name="Straight Arrow Connector 28"/>
          <p:cNvCxnSpPr>
            <a:cxnSpLocks noChangeShapeType="1"/>
          </p:cNvCxnSpPr>
          <p:nvPr/>
        </p:nvCxnSpPr>
        <p:spPr bwMode="auto">
          <a:xfrm rot="10800000" flipV="1">
            <a:off x="5407025" y="3844925"/>
            <a:ext cx="1195388" cy="6778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grpSp>
        <p:nvGrpSpPr>
          <p:cNvPr id="9230" name="Group 35"/>
          <p:cNvGrpSpPr>
            <a:grpSpLocks/>
          </p:cNvGrpSpPr>
          <p:nvPr/>
        </p:nvGrpSpPr>
        <p:grpSpPr bwMode="auto">
          <a:xfrm>
            <a:off x="4105275" y="1261840"/>
            <a:ext cx="4740275" cy="2733675"/>
            <a:chOff x="4402548" y="1037394"/>
            <a:chExt cx="4741452" cy="2733891"/>
          </a:xfrm>
        </p:grpSpPr>
        <p:pic>
          <p:nvPicPr>
            <p:cNvPr id="923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5449" y="1969472"/>
              <a:ext cx="18018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34" name="Straight Arrow Connector 11"/>
            <p:cNvCxnSpPr>
              <a:cxnSpLocks noChangeShapeType="1"/>
            </p:cNvCxnSpPr>
            <p:nvPr/>
          </p:nvCxnSpPr>
          <p:spPr bwMode="auto">
            <a:xfrm>
              <a:off x="4402548" y="2867226"/>
              <a:ext cx="1524678" cy="6304"/>
            </a:xfrm>
            <a:prstGeom prst="straightConnector1">
              <a:avLst/>
            </a:prstGeom>
            <a:noFill/>
            <a:ln w="6350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18" name="Rectangle 17"/>
            <p:cNvSpPr/>
            <p:nvPr/>
          </p:nvSpPr>
          <p:spPr>
            <a:xfrm>
              <a:off x="4448597" y="1037394"/>
              <a:ext cx="4695403" cy="954163"/>
            </a:xfrm>
            <a:prstGeom prst="rect">
              <a:avLst/>
            </a:prstGeom>
          </p:spPr>
          <p:txBody>
            <a:bodyPr>
              <a:spAutoFit/>
            </a:bodyPr>
            <a:lstStyle/>
            <a:p>
              <a:pPr algn="ctr">
                <a:spcBef>
                  <a:spcPts val="0"/>
                </a:spcBef>
                <a:buFontTx/>
                <a:buNone/>
                <a:defRPr/>
              </a:pPr>
              <a:r>
                <a:rPr lang="en-US" sz="2800" b="1" dirty="0">
                  <a:latin typeface="+mj-lt"/>
                </a:rPr>
                <a:t>KDD</a:t>
              </a:r>
            </a:p>
            <a:p>
              <a:pPr algn="ctr">
                <a:spcBef>
                  <a:spcPts val="0"/>
                </a:spcBef>
                <a:buFontTx/>
                <a:buNone/>
                <a:defRPr/>
              </a:pPr>
              <a:r>
                <a:rPr lang="en-US" sz="2800" b="1" dirty="0">
                  <a:latin typeface="+mj-lt"/>
                </a:rPr>
                <a:t>Clean, Merge, Reprocess</a:t>
              </a:r>
            </a:p>
          </p:txBody>
        </p:sp>
      </p:grpSp>
      <p:sp>
        <p:nvSpPr>
          <p:cNvPr id="19" name="Rectangle 18"/>
          <p:cNvSpPr/>
          <p:nvPr/>
        </p:nvSpPr>
        <p:spPr>
          <a:xfrm>
            <a:off x="444500" y="1261840"/>
            <a:ext cx="3660775" cy="954107"/>
          </a:xfrm>
          <a:prstGeom prst="rect">
            <a:avLst/>
          </a:prstGeom>
        </p:spPr>
        <p:txBody>
          <a:bodyPr>
            <a:spAutoFit/>
          </a:bodyPr>
          <a:lstStyle/>
          <a:p>
            <a:pPr algn="ctr">
              <a:buFontTx/>
              <a:buNone/>
              <a:defRPr/>
            </a:pPr>
            <a:r>
              <a:rPr lang="en-US" sz="2800" b="1">
                <a:latin typeface="+mj-lt"/>
              </a:rPr>
              <a:t>Big </a:t>
            </a:r>
            <a:r>
              <a:rPr lang="en-US" sz="2800" b="1" smtClean="0">
                <a:latin typeface="+mj-lt"/>
              </a:rPr>
              <a:t>Data : impossible to keep organized</a:t>
            </a:r>
            <a:endParaRPr lang="en-US" sz="2800" b="1" dirty="0">
              <a:latin typeface="+mj-lt"/>
            </a:endParaRPr>
          </a:p>
        </p:txBody>
      </p:sp>
      <p:sp>
        <p:nvSpPr>
          <p:cNvPr id="16400" name="Rectangle 21"/>
          <p:cNvSpPr>
            <a:spLocks noChangeArrowheads="1"/>
          </p:cNvSpPr>
          <p:nvPr/>
        </p:nvSpPr>
        <p:spPr bwMode="auto">
          <a:xfrm>
            <a:off x="1068387" y="5293617"/>
            <a:ext cx="7110412" cy="954107"/>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dirty="0">
                <a:solidFill>
                  <a:srgbClr val="00B0F0"/>
                </a:solidFill>
                <a:latin typeface="Arial Narrow" pitchFamily="34" charset="0"/>
              </a:rPr>
              <a:t>Human consumable, valid, novel, potentially </a:t>
            </a:r>
            <a:r>
              <a:rPr lang="en-US" altLang="en-US" b="1" u="sng" dirty="0">
                <a:solidFill>
                  <a:srgbClr val="00B0F0"/>
                </a:solidFill>
                <a:latin typeface="Arial Narrow" pitchFamily="34" charset="0"/>
              </a:rPr>
              <a:t>useful</a:t>
            </a:r>
            <a:r>
              <a:rPr lang="en-US" altLang="en-US" dirty="0">
                <a:solidFill>
                  <a:srgbClr val="00B0F0"/>
                </a:solidFill>
                <a:latin typeface="Arial Narrow" pitchFamily="34" charset="0"/>
              </a:rPr>
              <a:t>, </a:t>
            </a:r>
          </a:p>
          <a:p>
            <a:pPr algn="ctr">
              <a:buFontTx/>
              <a:buNone/>
            </a:pPr>
            <a:r>
              <a:rPr lang="en-US" altLang="en-US" dirty="0">
                <a:solidFill>
                  <a:srgbClr val="00B0F0"/>
                </a:solidFill>
                <a:latin typeface="Arial Narrow" pitchFamily="34" charset="0"/>
              </a:rPr>
              <a:t>and ultimately </a:t>
            </a:r>
            <a:r>
              <a:rPr lang="en-US" altLang="en-US" b="1" u="sng" dirty="0">
                <a:solidFill>
                  <a:srgbClr val="00B0F0"/>
                </a:solidFill>
                <a:latin typeface="Arial Narrow" pitchFamily="34" charset="0"/>
              </a:rPr>
              <a:t>understandable</a:t>
            </a:r>
            <a:r>
              <a:rPr lang="en-US" altLang="en-US" dirty="0">
                <a:solidFill>
                  <a:srgbClr val="00B0F0"/>
                </a:solidFill>
                <a:latin typeface="Arial Narrow" pitchFamily="34" charset="0"/>
              </a:rPr>
              <a:t> </a:t>
            </a:r>
            <a:r>
              <a:rPr lang="en-US" altLang="en-US" dirty="0" smtClean="0">
                <a:solidFill>
                  <a:srgbClr val="00B0F0"/>
                </a:solidFill>
                <a:latin typeface="Arial Narrow" pitchFamily="34" charset="0"/>
              </a:rPr>
              <a:t>information</a:t>
            </a:r>
          </a:p>
        </p:txBody>
      </p:sp>
      <p:sp>
        <p:nvSpPr>
          <p:cNvPr id="20" name="Title 4"/>
          <p:cNvSpPr>
            <a:spLocks noGrp="1"/>
          </p:cNvSpPr>
          <p:nvPr>
            <p:ph type="title"/>
          </p:nvPr>
        </p:nvSpPr>
        <p:spPr>
          <a:xfrm>
            <a:off x="1295400" y="0"/>
            <a:ext cx="7848600" cy="1143000"/>
          </a:xfrm>
        </p:spPr>
        <p:txBody>
          <a:bodyPr>
            <a:noAutofit/>
          </a:bodyPr>
          <a:lstStyle/>
          <a:p>
            <a:r>
              <a:rPr lang="en-US" altLang="en-US" sz="3200" dirty="0"/>
              <a:t>Data Science</a:t>
            </a:r>
            <a:br>
              <a:rPr lang="en-US" altLang="en-US" sz="3200" dirty="0"/>
            </a:br>
            <a:r>
              <a:rPr lang="en-US" altLang="en-US" sz="3200" dirty="0"/>
              <a:t>Knowledge Discovery &amp; Data mining (KDD</a:t>
            </a:r>
            <a:r>
              <a:rPr lang="en-US" altLang="en-US" sz="3200" dirty="0" smtClean="0"/>
              <a:t>)</a:t>
            </a:r>
            <a:endParaRPr lang="en-US" sz="3200" dirty="0" smtClean="0"/>
          </a:p>
        </p:txBody>
      </p:sp>
      <p:pic>
        <p:nvPicPr>
          <p:cNvPr id="1026" name="Picture 2" descr="http://treasurehunter2012.files.wordpress.com/2012/07/metal-detector-real-silhouette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5318" y="2421037"/>
            <a:ext cx="1116732" cy="14889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14839019"/>
      </p:ext>
    </p:extLst>
  </p:cSld>
  <p:clrMapOvr>
    <a:masterClrMapping/>
  </p:clrMapOvr>
  <p:transition spd="slow" advTm="106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different from traditional field of Database?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Traditional field DB</a:t>
            </a:r>
          </a:p>
          <a:p>
            <a:pPr lvl="1"/>
            <a:r>
              <a:rPr lang="en-US" dirty="0" smtClean="0"/>
              <a:t>Initially focused on transaction DB systems to </a:t>
            </a:r>
            <a:r>
              <a:rPr lang="en-US" dirty="0" smtClean="0">
                <a:solidFill>
                  <a:srgbClr val="C00000"/>
                </a:solidFill>
              </a:rPr>
              <a:t>OPERATE</a:t>
            </a:r>
            <a:r>
              <a:rPr lang="en-US" dirty="0" smtClean="0"/>
              <a:t> using digital data</a:t>
            </a:r>
          </a:p>
          <a:p>
            <a:pPr lvl="1"/>
            <a:r>
              <a:rPr lang="en-US" dirty="0" smtClean="0"/>
              <a:t>Recoverability, fault tolerance, trace back</a:t>
            </a:r>
          </a:p>
          <a:p>
            <a:pPr lvl="1"/>
            <a:r>
              <a:rPr lang="en-US" dirty="0" smtClean="0"/>
              <a:t>E.g.: Operate a company, bank, government agency</a:t>
            </a:r>
          </a:p>
          <a:p>
            <a:r>
              <a:rPr lang="en-US" dirty="0" smtClean="0"/>
              <a:t>KDD, Data Science</a:t>
            </a:r>
          </a:p>
          <a:p>
            <a:pPr lvl="1"/>
            <a:r>
              <a:rPr lang="en-US" dirty="0" smtClean="0"/>
              <a:t>Now that we have all this data, how can be best use it for multiple purposes beyond initial operation?</a:t>
            </a:r>
          </a:p>
          <a:p>
            <a:pPr lvl="1"/>
            <a:r>
              <a:rPr lang="en-US" dirty="0" smtClean="0"/>
              <a:t>Building </a:t>
            </a:r>
            <a:r>
              <a:rPr lang="en-US" dirty="0"/>
              <a:t>a </a:t>
            </a:r>
            <a:r>
              <a:rPr lang="en-US" dirty="0">
                <a:solidFill>
                  <a:srgbClr val="C00000"/>
                </a:solidFill>
              </a:rPr>
              <a:t>knowledge base </a:t>
            </a:r>
            <a:r>
              <a:rPr lang="en-US" dirty="0" smtClean="0">
                <a:solidFill>
                  <a:srgbClr val="C00000"/>
                </a:solidFill>
              </a:rPr>
              <a:t>platform</a:t>
            </a:r>
            <a:r>
              <a:rPr lang="en-US" dirty="0" smtClean="0"/>
              <a:t> </a:t>
            </a:r>
          </a:p>
          <a:p>
            <a:pPr lvl="1"/>
            <a:r>
              <a:rPr lang="en-US" dirty="0" smtClean="0"/>
              <a:t>Uncertainty (error) management</a:t>
            </a:r>
          </a:p>
          <a:p>
            <a:pPr lvl="1"/>
            <a:r>
              <a:rPr lang="en-US" dirty="0" smtClean="0"/>
              <a:t>Timely, accurate enough data management &amp; analysis</a:t>
            </a:r>
          </a:p>
          <a:p>
            <a:pPr lvl="1"/>
            <a:r>
              <a:rPr lang="en-US" dirty="0" smtClean="0"/>
              <a:t>Data integration (usually much bigger than one operational transaction DB), Data curation, Data discovery</a:t>
            </a:r>
          </a:p>
          <a:p>
            <a:pPr lvl="1"/>
            <a:r>
              <a:rPr lang="en-US" dirty="0" smtClean="0"/>
              <a:t>Data/information/knowledge chain</a:t>
            </a:r>
          </a:p>
        </p:txBody>
      </p:sp>
    </p:spTree>
    <p:extLst>
      <p:ext uri="{BB962C8B-B14F-4D97-AF65-F5344CB8AC3E}">
        <p14:creationId xmlns:p14="http://schemas.microsoft.com/office/powerpoint/2010/main" val="114435257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extLst/>
          </p:nvPr>
        </p:nvGraphicFramePr>
        <p:xfrm>
          <a:off x="1" y="0"/>
          <a:ext cx="9143998" cy="6552922"/>
        </p:xfrm>
        <a:graphic>
          <a:graphicData uri="http://schemas.openxmlformats.org/drawingml/2006/table">
            <a:tbl>
              <a:tblPr>
                <a:tableStyleId>{125E5076-3810-47DD-B79F-674D7AD40C01}</a:tableStyleId>
              </a:tblPr>
              <a:tblGrid>
                <a:gridCol w="533399"/>
                <a:gridCol w="5715000"/>
                <a:gridCol w="609600"/>
                <a:gridCol w="685800"/>
                <a:gridCol w="858891"/>
                <a:gridCol w="741308"/>
              </a:tblGrid>
              <a:tr h="685796">
                <a:tc>
                  <a:txBody>
                    <a:bodyPr/>
                    <a:lstStyle/>
                    <a:p>
                      <a:r>
                        <a:rPr lang="en-US" sz="1800" dirty="0">
                          <a:solidFill>
                            <a:schemeClr val="accent1"/>
                          </a:solidFill>
                        </a:rPr>
                        <a:t>Rank</a:t>
                      </a: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a:solidFill>
                            <a:schemeClr val="accent1"/>
                          </a:solidFill>
                        </a:rPr>
                        <a:t>Conferences</a:t>
                      </a: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a:solidFill>
                            <a:schemeClr val="accent1"/>
                          </a:solidFill>
                        </a:rPr>
                        <a:t>Field Rating</a:t>
                      </a: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smtClean="0">
                          <a:solidFill>
                            <a:schemeClr val="accent1"/>
                          </a:solidFill>
                        </a:rPr>
                        <a:t>Pubs</a:t>
                      </a:r>
                      <a:endParaRPr lang="en-US" sz="1800" dirty="0">
                        <a:solidFill>
                          <a:schemeClr val="accent1"/>
                        </a:solidFill>
                      </a:endParaRP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err="1" smtClean="0">
                          <a:solidFill>
                            <a:schemeClr val="accent1"/>
                          </a:solidFill>
                        </a:rPr>
                        <a:t>Cita</a:t>
                      </a:r>
                      <a:endParaRPr lang="en-US" sz="1800" dirty="0" smtClean="0">
                        <a:solidFill>
                          <a:schemeClr val="accent1"/>
                        </a:solidFill>
                      </a:endParaRPr>
                    </a:p>
                    <a:p>
                      <a:r>
                        <a:rPr lang="en-US" sz="1800" dirty="0" err="1" smtClean="0">
                          <a:solidFill>
                            <a:schemeClr val="accent1"/>
                          </a:solidFill>
                        </a:rPr>
                        <a:t>tions</a:t>
                      </a:r>
                      <a:endParaRPr lang="en-US" sz="1800" dirty="0">
                        <a:solidFill>
                          <a:schemeClr val="accent1"/>
                        </a:solidFill>
                      </a:endParaRP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c>
                  <a:txBody>
                    <a:bodyPr/>
                    <a:lstStyle/>
                    <a:p>
                      <a:r>
                        <a:rPr lang="en-US" sz="1800" dirty="0" err="1" smtClean="0">
                          <a:solidFill>
                            <a:schemeClr val="accent1"/>
                          </a:solidFill>
                        </a:rPr>
                        <a:t>Cita</a:t>
                      </a:r>
                      <a:endParaRPr lang="en-US" sz="1800" dirty="0" smtClean="0">
                        <a:solidFill>
                          <a:schemeClr val="accent1"/>
                        </a:solidFill>
                      </a:endParaRPr>
                    </a:p>
                    <a:p>
                      <a:r>
                        <a:rPr lang="en-US" sz="1800" dirty="0" err="1" smtClean="0">
                          <a:solidFill>
                            <a:schemeClr val="accent1"/>
                          </a:solidFill>
                        </a:rPr>
                        <a:t>tions</a:t>
                      </a:r>
                      <a:r>
                        <a:rPr lang="en-US" sz="1800" dirty="0">
                          <a:solidFill>
                            <a:schemeClr val="accent1"/>
                          </a:solidFill>
                        </a:rPr>
                        <a:t>/</a:t>
                      </a:r>
                      <a:br>
                        <a:rPr lang="en-US" sz="1800" dirty="0">
                          <a:solidFill>
                            <a:schemeClr val="accent1"/>
                          </a:solidFill>
                        </a:rPr>
                      </a:br>
                      <a:r>
                        <a:rPr lang="en-US" sz="1800" dirty="0" smtClean="0">
                          <a:solidFill>
                            <a:schemeClr val="accent1"/>
                          </a:solidFill>
                        </a:rPr>
                        <a:t>Pub</a:t>
                      </a:r>
                      <a:endParaRPr lang="en-US" sz="1800" dirty="0">
                        <a:solidFill>
                          <a:schemeClr val="accent1"/>
                        </a:solidFill>
                      </a:endParaRPr>
                    </a:p>
                  </a:txBody>
                  <a:tcPr marL="6636" marR="6636" marT="6636" marB="6636"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85000"/>
                      </a:schemeClr>
                    </a:solidFill>
                  </a:tcPr>
                </a:tc>
              </a:tr>
              <a:tr h="387962">
                <a:tc>
                  <a:txBody>
                    <a:bodyPr/>
                    <a:lstStyle/>
                    <a:p>
                      <a:r>
                        <a:rPr lang="en-US" sz="2400"/>
                        <a:t>1</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KDD - Knowledge Discovery and Data Mining</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73</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a:t>1212</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22773</a:t>
                      </a:r>
                    </a:p>
                  </a:txBody>
                  <a:tcPr marL="6636" marR="6636" marT="6636" marB="6636" anchor="ctr">
                    <a:lnT w="12700" cap="flat" cmpd="sng" algn="ctr">
                      <a:solidFill>
                        <a:schemeClr val="accent1"/>
                      </a:solidFill>
                      <a:prstDash val="solid"/>
                      <a:round/>
                      <a:headEnd type="none" w="med" len="med"/>
                      <a:tailEnd type="none" w="med" len="med"/>
                    </a:lnT>
                  </a:tcPr>
                </a:tc>
                <a:tc>
                  <a:txBody>
                    <a:bodyPr/>
                    <a:lstStyle/>
                    <a:p>
                      <a:r>
                        <a:rPr lang="en-US" sz="2400" dirty="0"/>
                        <a:t>18.8</a:t>
                      </a:r>
                    </a:p>
                  </a:txBody>
                  <a:tcPr marL="6636" marR="6636" marT="6636" marB="6636" anchor="ctr">
                    <a:lnT w="12700" cap="flat" cmpd="sng" algn="ctr">
                      <a:solidFill>
                        <a:schemeClr val="accent1"/>
                      </a:solidFill>
                      <a:prstDash val="solid"/>
                      <a:round/>
                      <a:headEnd type="none" w="med" len="med"/>
                      <a:tailEnd type="none" w="med" len="med"/>
                    </a:lnT>
                  </a:tcPr>
                </a:tc>
              </a:tr>
              <a:tr h="387962">
                <a:tc>
                  <a:txBody>
                    <a:bodyPr/>
                    <a:lstStyle/>
                    <a:p>
                      <a:r>
                        <a:rPr lang="en-US" sz="2400" dirty="0"/>
                        <a:t>2</a:t>
                      </a:r>
                    </a:p>
                  </a:txBody>
                  <a:tcPr marL="6636" marR="6636" marT="6636" marB="6636" anchor="ctr"/>
                </a:tc>
                <a:tc>
                  <a:txBody>
                    <a:bodyPr/>
                    <a:lstStyle/>
                    <a:p>
                      <a:r>
                        <a:rPr lang="en-US" sz="2400" dirty="0"/>
                        <a:t>ICDE </a:t>
                      </a:r>
                      <a:r>
                        <a:rPr lang="en-US" sz="2400" dirty="0" smtClean="0"/>
                        <a:t>– Int’l </a:t>
                      </a:r>
                      <a:r>
                        <a:rPr lang="en-US" sz="2400" dirty="0"/>
                        <a:t>Conference on Data Engineering</a:t>
                      </a:r>
                    </a:p>
                  </a:txBody>
                  <a:tcPr marL="6636" marR="6636" marT="6636" marB="6636" anchor="ctr"/>
                </a:tc>
                <a:tc>
                  <a:txBody>
                    <a:bodyPr/>
                    <a:lstStyle/>
                    <a:p>
                      <a:r>
                        <a:rPr lang="en-US" sz="2400"/>
                        <a:t>65</a:t>
                      </a:r>
                    </a:p>
                  </a:txBody>
                  <a:tcPr marL="6636" marR="6636" marT="6636" marB="6636" anchor="ctr"/>
                </a:tc>
                <a:tc>
                  <a:txBody>
                    <a:bodyPr/>
                    <a:lstStyle/>
                    <a:p>
                      <a:r>
                        <a:rPr lang="en-US" sz="2400" dirty="0"/>
                        <a:t>2370</a:t>
                      </a:r>
                    </a:p>
                  </a:txBody>
                  <a:tcPr marL="6636" marR="6636" marT="6636" marB="6636" anchor="ctr"/>
                </a:tc>
                <a:tc>
                  <a:txBody>
                    <a:bodyPr/>
                    <a:lstStyle/>
                    <a:p>
                      <a:r>
                        <a:rPr lang="en-US" sz="2400" dirty="0"/>
                        <a:t>23316</a:t>
                      </a:r>
                    </a:p>
                  </a:txBody>
                  <a:tcPr marL="6636" marR="6636" marT="6636" marB="6636" anchor="ctr"/>
                </a:tc>
                <a:tc>
                  <a:txBody>
                    <a:bodyPr/>
                    <a:lstStyle/>
                    <a:p>
                      <a:r>
                        <a:rPr lang="en-US" sz="2400"/>
                        <a:t>9.8</a:t>
                      </a:r>
                    </a:p>
                  </a:txBody>
                  <a:tcPr marL="6636" marR="6636" marT="6636" marB="6636" anchor="ctr"/>
                </a:tc>
              </a:tr>
              <a:tr h="758022">
                <a:tc>
                  <a:txBody>
                    <a:bodyPr/>
                    <a:lstStyle/>
                    <a:p>
                      <a:r>
                        <a:rPr lang="en-US" sz="2400" dirty="0"/>
                        <a:t>3-4</a:t>
                      </a:r>
                    </a:p>
                  </a:txBody>
                  <a:tcPr marL="6636" marR="6636" marT="6636" marB="6636" anchor="ctr"/>
                </a:tc>
                <a:tc>
                  <a:txBody>
                    <a:bodyPr/>
                    <a:lstStyle/>
                    <a:p>
                      <a:r>
                        <a:rPr lang="en-US" sz="2400" dirty="0"/>
                        <a:t>CIKM - International Conference on Information and Knowledge Management</a:t>
                      </a:r>
                    </a:p>
                  </a:txBody>
                  <a:tcPr marL="6636" marR="6636" marT="6636" marB="6636" anchor="ctr"/>
                </a:tc>
                <a:tc>
                  <a:txBody>
                    <a:bodyPr/>
                    <a:lstStyle/>
                    <a:p>
                      <a:r>
                        <a:rPr lang="en-US" sz="2400" dirty="0"/>
                        <a:t>43</a:t>
                      </a:r>
                    </a:p>
                  </a:txBody>
                  <a:tcPr marL="6636" marR="6636" marT="6636" marB="6636" anchor="ctr"/>
                </a:tc>
                <a:tc>
                  <a:txBody>
                    <a:bodyPr/>
                    <a:lstStyle/>
                    <a:p>
                      <a:r>
                        <a:rPr lang="en-US" sz="2400" dirty="0"/>
                        <a:t>1840</a:t>
                      </a:r>
                    </a:p>
                  </a:txBody>
                  <a:tcPr marL="6636" marR="6636" marT="6636" marB="6636" anchor="ctr"/>
                </a:tc>
                <a:tc>
                  <a:txBody>
                    <a:bodyPr/>
                    <a:lstStyle/>
                    <a:p>
                      <a:r>
                        <a:rPr lang="en-US" sz="2400"/>
                        <a:t>11558</a:t>
                      </a:r>
                    </a:p>
                  </a:txBody>
                  <a:tcPr marL="6636" marR="6636" marT="6636" marB="6636" anchor="ctr"/>
                </a:tc>
                <a:tc>
                  <a:txBody>
                    <a:bodyPr/>
                    <a:lstStyle/>
                    <a:p>
                      <a:r>
                        <a:rPr lang="en-US" sz="2400"/>
                        <a:t>6.3</a:t>
                      </a:r>
                    </a:p>
                  </a:txBody>
                  <a:tcPr marL="6636" marR="6636" marT="6636" marB="6636" anchor="ctr"/>
                </a:tc>
              </a:tr>
              <a:tr h="387962">
                <a:tc>
                  <a:txBody>
                    <a:bodyPr/>
                    <a:lstStyle/>
                    <a:p>
                      <a:r>
                        <a:rPr lang="en-US" sz="2400" dirty="0"/>
                        <a:t>3-4</a:t>
                      </a:r>
                    </a:p>
                  </a:txBody>
                  <a:tcPr marL="6636" marR="6636" marT="6636" marB="6636" anchor="ctr"/>
                </a:tc>
                <a:tc>
                  <a:txBody>
                    <a:bodyPr/>
                    <a:lstStyle/>
                    <a:p>
                      <a:r>
                        <a:rPr lang="en-US" sz="2400" dirty="0"/>
                        <a:t>ICDM - IEEE </a:t>
                      </a:r>
                      <a:r>
                        <a:rPr lang="en-US" sz="2400" dirty="0" smtClean="0"/>
                        <a:t>Int’l </a:t>
                      </a:r>
                      <a:r>
                        <a:rPr lang="en-US" sz="2400" dirty="0"/>
                        <a:t>Conference on Data Mining</a:t>
                      </a:r>
                    </a:p>
                  </a:txBody>
                  <a:tcPr marL="6636" marR="6636" marT="6636" marB="6636" anchor="ctr"/>
                </a:tc>
                <a:tc>
                  <a:txBody>
                    <a:bodyPr/>
                    <a:lstStyle/>
                    <a:p>
                      <a:r>
                        <a:rPr lang="en-US" sz="2400" dirty="0"/>
                        <a:t>43</a:t>
                      </a:r>
                    </a:p>
                  </a:txBody>
                  <a:tcPr marL="6636" marR="6636" marT="6636" marB="6636" anchor="ctr"/>
                </a:tc>
                <a:tc>
                  <a:txBody>
                    <a:bodyPr/>
                    <a:lstStyle/>
                    <a:p>
                      <a:r>
                        <a:rPr lang="en-US" sz="2400" dirty="0"/>
                        <a:t>2241</a:t>
                      </a:r>
                    </a:p>
                  </a:txBody>
                  <a:tcPr marL="6636" marR="6636" marT="6636" marB="6636" anchor="ctr"/>
                </a:tc>
                <a:tc>
                  <a:txBody>
                    <a:bodyPr/>
                    <a:lstStyle/>
                    <a:p>
                      <a:r>
                        <a:rPr lang="en-US" sz="2400"/>
                        <a:t>11368</a:t>
                      </a:r>
                    </a:p>
                  </a:txBody>
                  <a:tcPr marL="6636" marR="6636" marT="6636" marB="6636" anchor="ctr"/>
                </a:tc>
                <a:tc>
                  <a:txBody>
                    <a:bodyPr/>
                    <a:lstStyle/>
                    <a:p>
                      <a:r>
                        <a:rPr lang="en-US" sz="2400"/>
                        <a:t>5.1</a:t>
                      </a:r>
                    </a:p>
                  </a:txBody>
                  <a:tcPr marL="6636" marR="6636" marT="6636" marB="6636" anchor="ctr"/>
                </a:tc>
              </a:tr>
              <a:tr h="387962">
                <a:tc>
                  <a:txBody>
                    <a:bodyPr/>
                    <a:lstStyle/>
                    <a:p>
                      <a:r>
                        <a:rPr lang="en-US" sz="2400"/>
                        <a:t>5</a:t>
                      </a:r>
                    </a:p>
                  </a:txBody>
                  <a:tcPr marL="6636" marR="6636" marT="6636" marB="6636" anchor="ctr"/>
                </a:tc>
                <a:tc>
                  <a:txBody>
                    <a:bodyPr/>
                    <a:lstStyle/>
                    <a:p>
                      <a:r>
                        <a:rPr lang="en-US" sz="2400" dirty="0"/>
                        <a:t>SDM - SIAM </a:t>
                      </a:r>
                      <a:r>
                        <a:rPr lang="en-US" sz="2400" dirty="0" smtClean="0"/>
                        <a:t>Int’l </a:t>
                      </a:r>
                      <a:r>
                        <a:rPr lang="en-US" sz="2400" dirty="0"/>
                        <a:t>Conference on Data Mining</a:t>
                      </a:r>
                    </a:p>
                  </a:txBody>
                  <a:tcPr marL="6636" marR="6636" marT="6636" marB="6636" anchor="ctr"/>
                </a:tc>
                <a:tc>
                  <a:txBody>
                    <a:bodyPr/>
                    <a:lstStyle/>
                    <a:p>
                      <a:r>
                        <a:rPr lang="en-US" sz="2400" dirty="0"/>
                        <a:t>39</a:t>
                      </a:r>
                    </a:p>
                  </a:txBody>
                  <a:tcPr marL="6636" marR="6636" marT="6636" marB="6636" anchor="ctr"/>
                </a:tc>
                <a:tc>
                  <a:txBody>
                    <a:bodyPr/>
                    <a:lstStyle/>
                    <a:p>
                      <a:r>
                        <a:rPr lang="en-US" sz="2400"/>
                        <a:t>611</a:t>
                      </a:r>
                    </a:p>
                  </a:txBody>
                  <a:tcPr marL="6636" marR="6636" marT="6636" marB="6636" anchor="ctr"/>
                </a:tc>
                <a:tc>
                  <a:txBody>
                    <a:bodyPr/>
                    <a:lstStyle/>
                    <a:p>
                      <a:r>
                        <a:rPr lang="en-US" sz="2400"/>
                        <a:t>6701</a:t>
                      </a:r>
                    </a:p>
                  </a:txBody>
                  <a:tcPr marL="6636" marR="6636" marT="6636" marB="6636" anchor="ctr"/>
                </a:tc>
                <a:tc>
                  <a:txBody>
                    <a:bodyPr/>
                    <a:lstStyle/>
                    <a:p>
                      <a:r>
                        <a:rPr lang="en-US" sz="2400" dirty="0"/>
                        <a:t>11.0</a:t>
                      </a:r>
                    </a:p>
                  </a:txBody>
                  <a:tcPr marL="6636" marR="6636" marT="6636" marB="6636" anchor="ctr"/>
                </a:tc>
              </a:tr>
              <a:tr h="758022">
                <a:tc>
                  <a:txBody>
                    <a:bodyPr/>
                    <a:lstStyle/>
                    <a:p>
                      <a:r>
                        <a:rPr lang="en-US" sz="2400"/>
                        <a:t>6</a:t>
                      </a:r>
                    </a:p>
                  </a:txBody>
                  <a:tcPr marL="6636" marR="6636" marT="6636" marB="6636" anchor="ctr"/>
                </a:tc>
                <a:tc>
                  <a:txBody>
                    <a:bodyPr/>
                    <a:lstStyle/>
                    <a:p>
                      <a:r>
                        <a:rPr lang="en-US" sz="2400"/>
                        <a:t>PKDD - Principles of Data Mining and Knowledge Discovery</a:t>
                      </a:r>
                    </a:p>
                  </a:txBody>
                  <a:tcPr marL="6636" marR="6636" marT="6636" marB="6636" anchor="ctr"/>
                </a:tc>
                <a:tc>
                  <a:txBody>
                    <a:bodyPr/>
                    <a:lstStyle/>
                    <a:p>
                      <a:r>
                        <a:rPr lang="en-US" sz="2400" dirty="0"/>
                        <a:t>27</a:t>
                      </a:r>
                    </a:p>
                  </a:txBody>
                  <a:tcPr marL="6636" marR="6636" marT="6636" marB="6636" anchor="ctr"/>
                </a:tc>
                <a:tc>
                  <a:txBody>
                    <a:bodyPr/>
                    <a:lstStyle/>
                    <a:p>
                      <a:r>
                        <a:rPr lang="en-US" sz="2400" dirty="0"/>
                        <a:t>634</a:t>
                      </a:r>
                    </a:p>
                  </a:txBody>
                  <a:tcPr marL="6636" marR="6636" marT="6636" marB="6636" anchor="ctr"/>
                </a:tc>
                <a:tc>
                  <a:txBody>
                    <a:bodyPr/>
                    <a:lstStyle/>
                    <a:p>
                      <a:r>
                        <a:rPr lang="en-US" sz="2400"/>
                        <a:t>3719</a:t>
                      </a:r>
                    </a:p>
                  </a:txBody>
                  <a:tcPr marL="6636" marR="6636" marT="6636" marB="6636" anchor="ctr"/>
                </a:tc>
                <a:tc>
                  <a:txBody>
                    <a:bodyPr/>
                    <a:lstStyle/>
                    <a:p>
                      <a:r>
                        <a:rPr lang="en-US" sz="2400"/>
                        <a:t>5.9</a:t>
                      </a:r>
                    </a:p>
                  </a:txBody>
                  <a:tcPr marL="6636" marR="6636" marT="6636" marB="6636" anchor="ctr"/>
                </a:tc>
              </a:tr>
              <a:tr h="758022">
                <a:tc>
                  <a:txBody>
                    <a:bodyPr/>
                    <a:lstStyle/>
                    <a:p>
                      <a:r>
                        <a:rPr lang="en-US" sz="2400"/>
                        <a:t>7</a:t>
                      </a:r>
                    </a:p>
                  </a:txBody>
                  <a:tcPr marL="6636" marR="6636" marT="6636" marB="6636" anchor="ctr"/>
                </a:tc>
                <a:tc>
                  <a:txBody>
                    <a:bodyPr/>
                    <a:lstStyle/>
                    <a:p>
                      <a:r>
                        <a:rPr lang="en-US" sz="2400"/>
                        <a:t>PAKDD - Pacific-Asia Conference on Knowledge Discovery and Data Mining</a:t>
                      </a:r>
                    </a:p>
                  </a:txBody>
                  <a:tcPr marL="6636" marR="6636" marT="6636" marB="6636" anchor="ctr"/>
                </a:tc>
                <a:tc>
                  <a:txBody>
                    <a:bodyPr/>
                    <a:lstStyle/>
                    <a:p>
                      <a:r>
                        <a:rPr lang="en-US" sz="2400"/>
                        <a:t>23</a:t>
                      </a:r>
                    </a:p>
                  </a:txBody>
                  <a:tcPr marL="6636" marR="6636" marT="6636" marB="6636" anchor="ctr"/>
                </a:tc>
                <a:tc>
                  <a:txBody>
                    <a:bodyPr/>
                    <a:lstStyle/>
                    <a:p>
                      <a:r>
                        <a:rPr lang="en-US" sz="2400" dirty="0"/>
                        <a:t>929</a:t>
                      </a:r>
                    </a:p>
                  </a:txBody>
                  <a:tcPr marL="6636" marR="6636" marT="6636" marB="6636" anchor="ctr"/>
                </a:tc>
                <a:tc>
                  <a:txBody>
                    <a:bodyPr/>
                    <a:lstStyle/>
                    <a:p>
                      <a:r>
                        <a:rPr lang="en-US" sz="2400" dirty="0"/>
                        <a:t>3106</a:t>
                      </a:r>
                    </a:p>
                  </a:txBody>
                  <a:tcPr marL="6636" marR="6636" marT="6636" marB="6636" anchor="ctr"/>
                </a:tc>
                <a:tc>
                  <a:txBody>
                    <a:bodyPr/>
                    <a:lstStyle/>
                    <a:p>
                      <a:r>
                        <a:rPr lang="en-US" sz="2400"/>
                        <a:t>3.3</a:t>
                      </a:r>
                    </a:p>
                  </a:txBody>
                  <a:tcPr marL="6636" marR="6636" marT="6636" marB="6636" anchor="ctr"/>
                </a:tc>
              </a:tr>
              <a:tr h="387962">
                <a:tc>
                  <a:txBody>
                    <a:bodyPr/>
                    <a:lstStyle/>
                    <a:p>
                      <a:r>
                        <a:rPr lang="en-US" sz="2400"/>
                        <a:t>8</a:t>
                      </a:r>
                    </a:p>
                  </a:txBody>
                  <a:tcPr marL="6636" marR="6636" marT="6636" marB="6636" anchor="ctr"/>
                </a:tc>
                <a:tc>
                  <a:txBody>
                    <a:bodyPr/>
                    <a:lstStyle/>
                    <a:p>
                      <a:r>
                        <a:rPr lang="en-US" sz="2400"/>
                        <a:t>WSDM - Web Search and Data Mining</a:t>
                      </a:r>
                    </a:p>
                  </a:txBody>
                  <a:tcPr marL="6636" marR="6636" marT="6636" marB="6636" anchor="ctr"/>
                </a:tc>
                <a:tc>
                  <a:txBody>
                    <a:bodyPr/>
                    <a:lstStyle/>
                    <a:p>
                      <a:r>
                        <a:rPr lang="en-US" sz="2400"/>
                        <a:t>19</a:t>
                      </a:r>
                    </a:p>
                  </a:txBody>
                  <a:tcPr marL="6636" marR="6636" marT="6636" marB="6636" anchor="ctr"/>
                </a:tc>
                <a:tc>
                  <a:txBody>
                    <a:bodyPr/>
                    <a:lstStyle/>
                    <a:p>
                      <a:r>
                        <a:rPr lang="en-US" sz="2400"/>
                        <a:t>195</a:t>
                      </a:r>
                    </a:p>
                  </a:txBody>
                  <a:tcPr marL="6636" marR="6636" marT="6636" marB="6636" anchor="ctr"/>
                </a:tc>
                <a:tc>
                  <a:txBody>
                    <a:bodyPr/>
                    <a:lstStyle/>
                    <a:p>
                      <a:r>
                        <a:rPr lang="en-US" sz="2400" dirty="0"/>
                        <a:t>1482</a:t>
                      </a:r>
                    </a:p>
                  </a:txBody>
                  <a:tcPr marL="6636" marR="6636" marT="6636" marB="6636" anchor="ctr"/>
                </a:tc>
                <a:tc>
                  <a:txBody>
                    <a:bodyPr/>
                    <a:lstStyle/>
                    <a:p>
                      <a:r>
                        <a:rPr lang="en-US" sz="2400" dirty="0"/>
                        <a:t>7.6</a:t>
                      </a:r>
                    </a:p>
                  </a:txBody>
                  <a:tcPr marL="6636" marR="6636" marT="6636" marB="6636" anchor="ctr"/>
                </a:tc>
              </a:tr>
              <a:tr h="387962">
                <a:tc>
                  <a:txBody>
                    <a:bodyPr/>
                    <a:lstStyle/>
                    <a:p>
                      <a:r>
                        <a:rPr lang="en-US" sz="2400"/>
                        <a:t>9-10</a:t>
                      </a:r>
                    </a:p>
                  </a:txBody>
                  <a:tcPr marL="6636" marR="6636" marT="6636" marB="6636" anchor="ctr"/>
                </a:tc>
                <a:tc>
                  <a:txBody>
                    <a:bodyPr/>
                    <a:lstStyle/>
                    <a:p>
                      <a:r>
                        <a:rPr lang="en-US" sz="2400"/>
                        <a:t>DASFAA - Database Systems for Advanced Applications</a:t>
                      </a:r>
                    </a:p>
                  </a:txBody>
                  <a:tcPr marL="6636" marR="6636" marT="6636" marB="6636" anchor="ctr"/>
                </a:tc>
                <a:tc>
                  <a:txBody>
                    <a:bodyPr/>
                    <a:lstStyle/>
                    <a:p>
                      <a:r>
                        <a:rPr lang="en-US" sz="2400" dirty="0"/>
                        <a:t>18</a:t>
                      </a:r>
                    </a:p>
                  </a:txBody>
                  <a:tcPr marL="6636" marR="6636" marT="6636" marB="6636" anchor="ctr"/>
                </a:tc>
                <a:tc>
                  <a:txBody>
                    <a:bodyPr/>
                    <a:lstStyle/>
                    <a:p>
                      <a:r>
                        <a:rPr lang="en-US" sz="2400"/>
                        <a:t>868</a:t>
                      </a:r>
                    </a:p>
                  </a:txBody>
                  <a:tcPr marL="6636" marR="6636" marT="6636" marB="6636" anchor="ctr"/>
                </a:tc>
                <a:tc>
                  <a:txBody>
                    <a:bodyPr/>
                    <a:lstStyle/>
                    <a:p>
                      <a:r>
                        <a:rPr lang="en-US" sz="2400"/>
                        <a:t>2297</a:t>
                      </a:r>
                    </a:p>
                  </a:txBody>
                  <a:tcPr marL="6636" marR="6636" marT="6636" marB="6636" anchor="ctr"/>
                </a:tc>
                <a:tc>
                  <a:txBody>
                    <a:bodyPr/>
                    <a:lstStyle/>
                    <a:p>
                      <a:r>
                        <a:rPr lang="en-US" sz="2400" dirty="0"/>
                        <a:t>2.6</a:t>
                      </a:r>
                    </a:p>
                  </a:txBody>
                  <a:tcPr marL="6636" marR="6636" marT="6636" marB="6636" anchor="ctr"/>
                </a:tc>
              </a:tr>
              <a:tr h="758022">
                <a:tc>
                  <a:txBody>
                    <a:bodyPr/>
                    <a:lstStyle/>
                    <a:p>
                      <a:r>
                        <a:rPr lang="en-US" sz="2400"/>
                        <a:t>9-10</a:t>
                      </a:r>
                    </a:p>
                  </a:txBody>
                  <a:tcPr marL="6636" marR="6636" marT="6636" marB="6636" anchor="ctr"/>
                </a:tc>
                <a:tc>
                  <a:txBody>
                    <a:bodyPr/>
                    <a:lstStyle/>
                    <a:p>
                      <a:r>
                        <a:rPr lang="en-US" sz="2400"/>
                        <a:t>ICWSM - International Conference on Weblogs and Social Media</a:t>
                      </a:r>
                    </a:p>
                  </a:txBody>
                  <a:tcPr marL="6636" marR="6636" marT="6636" marB="6636" anchor="ctr"/>
                </a:tc>
                <a:tc>
                  <a:txBody>
                    <a:bodyPr/>
                    <a:lstStyle/>
                    <a:p>
                      <a:r>
                        <a:rPr lang="en-US" sz="2400"/>
                        <a:t>18</a:t>
                      </a:r>
                    </a:p>
                  </a:txBody>
                  <a:tcPr marL="6636" marR="6636" marT="6636" marB="6636" anchor="ctr"/>
                </a:tc>
                <a:tc>
                  <a:txBody>
                    <a:bodyPr/>
                    <a:lstStyle/>
                    <a:p>
                      <a:r>
                        <a:rPr lang="en-US" sz="2400"/>
                        <a:t>223</a:t>
                      </a:r>
                    </a:p>
                  </a:txBody>
                  <a:tcPr marL="6636" marR="6636" marT="6636" marB="6636" anchor="ctr"/>
                </a:tc>
                <a:tc>
                  <a:txBody>
                    <a:bodyPr/>
                    <a:lstStyle/>
                    <a:p>
                      <a:r>
                        <a:rPr lang="en-US" sz="2400"/>
                        <a:t>997</a:t>
                      </a:r>
                    </a:p>
                  </a:txBody>
                  <a:tcPr marL="6636" marR="6636" marT="6636" marB="6636" anchor="ctr"/>
                </a:tc>
                <a:tc>
                  <a:txBody>
                    <a:bodyPr/>
                    <a:lstStyle/>
                    <a:p>
                      <a:r>
                        <a:rPr lang="en-US" sz="2400" dirty="0"/>
                        <a:t>4.5</a:t>
                      </a:r>
                    </a:p>
                  </a:txBody>
                  <a:tcPr marL="6636" marR="6636" marT="6636" marB="6636" anchor="ctr"/>
                </a:tc>
              </a:tr>
            </a:tbl>
          </a:graphicData>
        </a:graphic>
      </p:graphicFrame>
      <p:sp>
        <p:nvSpPr>
          <p:cNvPr id="6" name="Rectangle 21"/>
          <p:cNvSpPr>
            <a:spLocks noChangeArrowheads="1"/>
          </p:cNvSpPr>
          <p:nvPr/>
        </p:nvSpPr>
        <p:spPr bwMode="auto">
          <a:xfrm>
            <a:off x="838200" y="2514600"/>
            <a:ext cx="7110413" cy="1384995"/>
          </a:xfrm>
          <a:prstGeom prst="rect">
            <a:avLst/>
          </a:prstGeom>
          <a:solidFill>
            <a:srgbClr val="FBFAE2"/>
          </a:solidFill>
          <a:ln>
            <a:noFill/>
          </a:ln>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b="1" dirty="0" err="1" smtClean="0">
                <a:solidFill>
                  <a:schemeClr val="accent2"/>
                </a:solidFill>
                <a:latin typeface="Arial Narrow" pitchFamily="34" charset="0"/>
              </a:rPr>
              <a:t>KDnuggets</a:t>
            </a:r>
            <a:endParaRPr lang="en-US" altLang="en-US" b="1" dirty="0" smtClean="0">
              <a:solidFill>
                <a:schemeClr val="accent2"/>
              </a:solidFill>
              <a:latin typeface="Arial Narrow" pitchFamily="34" charset="0"/>
            </a:endParaRPr>
          </a:p>
          <a:p>
            <a:pPr algn="ctr">
              <a:buFontTx/>
              <a:buNone/>
            </a:pPr>
            <a:r>
              <a:rPr lang="en-US" altLang="en-US" b="1" dirty="0" smtClean="0">
                <a:solidFill>
                  <a:schemeClr val="accent2"/>
                </a:solidFill>
                <a:latin typeface="Arial Narrow" pitchFamily="34" charset="0"/>
              </a:rPr>
              <a:t>http</a:t>
            </a:r>
            <a:r>
              <a:rPr lang="en-US" altLang="en-US" b="1" dirty="0">
                <a:solidFill>
                  <a:schemeClr val="accent2"/>
                </a:solidFill>
                <a:latin typeface="Arial Narrow" pitchFamily="34" charset="0"/>
              </a:rPr>
              <a:t>://www.kdnuggets.com/2013/11/top-conferences-data-mining-data-science.html</a:t>
            </a:r>
          </a:p>
        </p:txBody>
      </p:sp>
    </p:spTree>
    <p:extLst>
      <p:ext uri="{BB962C8B-B14F-4D97-AF65-F5344CB8AC3E}">
        <p14:creationId xmlns:p14="http://schemas.microsoft.com/office/powerpoint/2010/main" val="277283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related fields</a:t>
            </a:r>
            <a:endParaRPr lang="en-US" dirty="0"/>
          </a:p>
        </p:txBody>
      </p:sp>
      <p:sp>
        <p:nvSpPr>
          <p:cNvPr id="3" name="Content Placeholder 2"/>
          <p:cNvSpPr>
            <a:spLocks noGrp="1"/>
          </p:cNvSpPr>
          <p:nvPr>
            <p:ph idx="1"/>
          </p:nvPr>
        </p:nvSpPr>
        <p:spPr>
          <a:xfrm>
            <a:off x="457200" y="1524000"/>
            <a:ext cx="6324600" cy="4876800"/>
          </a:xfrm>
        </p:spPr>
        <p:txBody>
          <a:bodyPr>
            <a:normAutofit fontScale="85000" lnSpcReduction="20000"/>
          </a:bodyPr>
          <a:lstStyle/>
          <a:p>
            <a:r>
              <a:rPr lang="en-US" dirty="0" smtClean="0"/>
              <a:t>IEEE big data conference</a:t>
            </a:r>
          </a:p>
          <a:p>
            <a:r>
              <a:rPr lang="en-US" dirty="0" smtClean="0"/>
              <a:t>Information </a:t>
            </a:r>
            <a:r>
              <a:rPr lang="en-US" dirty="0"/>
              <a:t>Science (ontology, data curation)</a:t>
            </a:r>
          </a:p>
          <a:p>
            <a:r>
              <a:rPr lang="en-US" dirty="0" smtClean="0"/>
              <a:t>HCI </a:t>
            </a:r>
            <a:r>
              <a:rPr lang="en-US" dirty="0"/>
              <a:t>(CHI): Human computer Interaction</a:t>
            </a:r>
          </a:p>
          <a:p>
            <a:r>
              <a:rPr lang="en-US" dirty="0" smtClean="0"/>
              <a:t>Machine Learning/AI</a:t>
            </a:r>
          </a:p>
          <a:p>
            <a:r>
              <a:rPr lang="en-US" dirty="0" smtClean="0"/>
              <a:t>NLP</a:t>
            </a:r>
          </a:p>
          <a:p>
            <a:r>
              <a:rPr lang="en-US" dirty="0" smtClean="0"/>
              <a:t>Bioinformatics: genomic data</a:t>
            </a:r>
          </a:p>
          <a:p>
            <a:r>
              <a:rPr lang="en-US" dirty="0" smtClean="0"/>
              <a:t>Medical Informatics</a:t>
            </a:r>
          </a:p>
          <a:p>
            <a:pPr lvl="1"/>
            <a:r>
              <a:rPr lang="en-US" dirty="0" smtClean="0"/>
              <a:t>American Medical Informatics Association</a:t>
            </a:r>
          </a:p>
          <a:p>
            <a:pPr lvl="2"/>
            <a:r>
              <a:rPr lang="en-US" dirty="0" smtClean="0"/>
              <a:t>Spring AMIA (SF)</a:t>
            </a:r>
          </a:p>
          <a:p>
            <a:pPr lvl="2"/>
            <a:r>
              <a:rPr lang="en-US" dirty="0" smtClean="0"/>
              <a:t>Fall annual symposium AMIA</a:t>
            </a:r>
          </a:p>
          <a:p>
            <a:pPr lvl="2"/>
            <a:r>
              <a:rPr lang="en-US" dirty="0" smtClean="0"/>
              <a:t>vendors</a:t>
            </a:r>
          </a:p>
          <a:p>
            <a:pPr lvl="1"/>
            <a:r>
              <a:rPr lang="en-US" dirty="0" smtClean="0"/>
              <a:t>Journal AMIA</a:t>
            </a:r>
          </a:p>
          <a:p>
            <a:pPr marL="0" indent="0">
              <a:buNone/>
            </a:pPr>
            <a:endParaRPr lang="en-US" dirty="0"/>
          </a:p>
        </p:txBody>
      </p:sp>
      <p:graphicFrame>
        <p:nvGraphicFramePr>
          <p:cNvPr id="5" name="Diagram 4"/>
          <p:cNvGraphicFramePr/>
          <p:nvPr>
            <p:extLst/>
          </p:nvPr>
        </p:nvGraphicFramePr>
        <p:xfrm>
          <a:off x="6781800" y="1447800"/>
          <a:ext cx="2209800" cy="4906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98701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NIST Big Data Public Working Group (NBD-PWG)</a:t>
            </a:r>
            <a:endParaRPr lang="en-US" dirty="0"/>
          </a:p>
        </p:txBody>
      </p:sp>
      <p:sp>
        <p:nvSpPr>
          <p:cNvPr id="3" name="Content Placeholder 2"/>
          <p:cNvSpPr>
            <a:spLocks noGrp="1"/>
          </p:cNvSpPr>
          <p:nvPr>
            <p:ph idx="1"/>
          </p:nvPr>
        </p:nvSpPr>
        <p:spPr/>
        <p:txBody>
          <a:bodyPr/>
          <a:lstStyle/>
          <a:p>
            <a:r>
              <a:rPr lang="en-US" dirty="0" smtClean="0"/>
              <a:t>NIST: National Institute of Standards and Technology (HIPAA security standard)</a:t>
            </a:r>
          </a:p>
          <a:p>
            <a:r>
              <a:rPr lang="en-US" dirty="0" smtClean="0"/>
              <a:t>Leaders of activity</a:t>
            </a:r>
          </a:p>
          <a:p>
            <a:pPr lvl="1"/>
            <a:r>
              <a:rPr lang="en-US" dirty="0" err="1" smtClean="0"/>
              <a:t>Wo</a:t>
            </a:r>
            <a:r>
              <a:rPr lang="en-US" dirty="0" smtClean="0"/>
              <a:t> Chang, NIST</a:t>
            </a:r>
          </a:p>
          <a:p>
            <a:pPr lvl="1"/>
            <a:r>
              <a:rPr lang="en-US" dirty="0" smtClean="0"/>
              <a:t>Robert Marcus, ET-Strategies</a:t>
            </a:r>
          </a:p>
          <a:p>
            <a:pPr lvl="1"/>
            <a:r>
              <a:rPr lang="en-US" dirty="0" err="1" smtClean="0"/>
              <a:t>Chaitanya</a:t>
            </a:r>
            <a:r>
              <a:rPr lang="en-US" dirty="0" smtClean="0"/>
              <a:t> </a:t>
            </a:r>
            <a:r>
              <a:rPr lang="en-US" dirty="0" err="1" smtClean="0"/>
              <a:t>Baru</a:t>
            </a:r>
            <a:r>
              <a:rPr lang="en-US" dirty="0" smtClean="0"/>
              <a:t>, UC San Diego</a:t>
            </a:r>
          </a:p>
          <a:p>
            <a:r>
              <a:rPr lang="en-US" dirty="0" smtClean="0"/>
              <a:t>http://bigdatawg.nist.gov/home.php</a:t>
            </a:r>
            <a:endParaRPr lang="en-US" dirty="0"/>
          </a:p>
        </p:txBody>
      </p:sp>
    </p:spTree>
    <p:extLst>
      <p:ext uri="{BB962C8B-B14F-4D97-AF65-F5344CB8AC3E}">
        <p14:creationId xmlns:p14="http://schemas.microsoft.com/office/powerpoint/2010/main" val="1186688574"/>
      </p:ext>
    </p:extLst>
  </p:cSld>
  <p:clrMapOvr>
    <a:masterClrMapping/>
  </p:clrMapOvr>
  <mc:AlternateContent xmlns:mc="http://schemas.openxmlformats.org/markup-compatibility/2006" xmlns:p14="http://schemas.microsoft.com/office/powerpoint/2010/main">
    <mc:Choice Requires="p14">
      <p:transition spd="slow" p14:dur="2000" advTm="396"/>
    </mc:Choice>
    <mc:Fallback xmlns="">
      <p:transition spd="slow" advTm="396"/>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NBD-PWG Subgroups &amp; Co-Chairs</a:t>
            </a:r>
            <a:endParaRPr lang="en-US" dirty="0"/>
          </a:p>
        </p:txBody>
      </p:sp>
      <p:sp>
        <p:nvSpPr>
          <p:cNvPr id="5" name="Content Placeholder 4"/>
          <p:cNvSpPr>
            <a:spLocks noGrp="1"/>
          </p:cNvSpPr>
          <p:nvPr>
            <p:ph idx="1"/>
          </p:nvPr>
        </p:nvSpPr>
        <p:spPr/>
        <p:txBody>
          <a:bodyPr/>
          <a:lstStyle/>
          <a:p>
            <a:pPr lvl="0"/>
            <a:r>
              <a:rPr lang="en-US" sz="2000" dirty="0" smtClean="0"/>
              <a:t>Requirements and Use Cases SG</a:t>
            </a:r>
          </a:p>
          <a:p>
            <a:pPr lvl="1"/>
            <a:r>
              <a:rPr lang="en-US" sz="1800" dirty="0" smtClean="0"/>
              <a:t>Geoffrey Fox, Indiana U.; Joe </a:t>
            </a:r>
            <a:r>
              <a:rPr lang="en-US" sz="1800" dirty="0" err="1" smtClean="0"/>
              <a:t>Paiva</a:t>
            </a:r>
            <a:r>
              <a:rPr lang="en-US" sz="1800" dirty="0" smtClean="0"/>
              <a:t>, VA; </a:t>
            </a:r>
            <a:r>
              <a:rPr lang="en-US" sz="1800" dirty="0" err="1" smtClean="0"/>
              <a:t>Tsegereda</a:t>
            </a:r>
            <a:r>
              <a:rPr lang="en-US" sz="1800" dirty="0" smtClean="0"/>
              <a:t> </a:t>
            </a:r>
            <a:r>
              <a:rPr lang="en-US" sz="1800" dirty="0" err="1" smtClean="0"/>
              <a:t>Beyene</a:t>
            </a:r>
            <a:r>
              <a:rPr lang="en-US" sz="1800" dirty="0" smtClean="0"/>
              <a:t>, Cisco </a:t>
            </a:r>
          </a:p>
          <a:p>
            <a:r>
              <a:rPr lang="en-US" sz="2000" dirty="0" smtClean="0"/>
              <a:t>Definitions and Taxonomies SG</a:t>
            </a:r>
          </a:p>
          <a:p>
            <a:pPr lvl="1"/>
            <a:r>
              <a:rPr lang="en-US" sz="1800" dirty="0" smtClean="0"/>
              <a:t>Nancy Grady, SAIC; Natasha </a:t>
            </a:r>
            <a:r>
              <a:rPr lang="en-US" sz="1800" dirty="0" err="1" smtClean="0"/>
              <a:t>Balac</a:t>
            </a:r>
            <a:r>
              <a:rPr lang="en-US" sz="1800" dirty="0" smtClean="0"/>
              <a:t>, SDSC; Eugene Luster, R2AD</a:t>
            </a:r>
          </a:p>
          <a:p>
            <a:pPr lvl="0"/>
            <a:r>
              <a:rPr lang="en-US" sz="2000" dirty="0" smtClean="0"/>
              <a:t>Reference Architecture SG</a:t>
            </a:r>
          </a:p>
          <a:p>
            <a:pPr lvl="1"/>
            <a:r>
              <a:rPr lang="en-US" sz="1800" dirty="0" smtClean="0"/>
              <a:t>Orit Levin, Microsoft; James </a:t>
            </a:r>
            <a:r>
              <a:rPr lang="en-US" sz="1800" dirty="0" err="1" smtClean="0"/>
              <a:t>Ketner</a:t>
            </a:r>
            <a:r>
              <a:rPr lang="en-US" sz="1800" dirty="0" smtClean="0"/>
              <a:t>, AT&amp;T; Don </a:t>
            </a:r>
            <a:r>
              <a:rPr lang="en-US" sz="1800" dirty="0" err="1" smtClean="0"/>
              <a:t>Krapohl</a:t>
            </a:r>
            <a:r>
              <a:rPr lang="en-US" sz="1800" dirty="0" smtClean="0"/>
              <a:t>, Augmented Intelligence </a:t>
            </a:r>
          </a:p>
          <a:p>
            <a:pPr lvl="0"/>
            <a:r>
              <a:rPr lang="en-US" sz="2000" dirty="0" smtClean="0"/>
              <a:t>Security and Privacy SG</a:t>
            </a:r>
          </a:p>
          <a:p>
            <a:pPr lvl="1"/>
            <a:r>
              <a:rPr lang="en-US" sz="1800" dirty="0" err="1" smtClean="0"/>
              <a:t>Arnab</a:t>
            </a:r>
            <a:r>
              <a:rPr lang="en-US" sz="1800" dirty="0" smtClean="0"/>
              <a:t> Roy, CSA/Fujitsu Nancy </a:t>
            </a:r>
            <a:r>
              <a:rPr lang="en-US" sz="1800" dirty="0" err="1" smtClean="0"/>
              <a:t>Landreville</a:t>
            </a:r>
            <a:r>
              <a:rPr lang="en-US" sz="1800" dirty="0" smtClean="0"/>
              <a:t>, U. MD </a:t>
            </a:r>
            <a:r>
              <a:rPr lang="en-US" sz="1800" dirty="0" err="1" smtClean="0"/>
              <a:t>Akhil</a:t>
            </a:r>
            <a:r>
              <a:rPr lang="en-US" sz="1800" dirty="0" smtClean="0"/>
              <a:t> </a:t>
            </a:r>
            <a:r>
              <a:rPr lang="en-US" sz="1800" dirty="0" err="1" smtClean="0"/>
              <a:t>Manchanda</a:t>
            </a:r>
            <a:r>
              <a:rPr lang="en-US" sz="1800" dirty="0" smtClean="0"/>
              <a:t>, GE</a:t>
            </a:r>
          </a:p>
          <a:p>
            <a:pPr lvl="0"/>
            <a:r>
              <a:rPr lang="en-US" sz="2000" dirty="0" smtClean="0"/>
              <a:t>Technology Roadmap SG</a:t>
            </a:r>
          </a:p>
          <a:p>
            <a:pPr lvl="1"/>
            <a:r>
              <a:rPr lang="en-US" sz="1800" dirty="0" smtClean="0"/>
              <a:t>Carl Buffington, </a:t>
            </a:r>
            <a:r>
              <a:rPr lang="en-US" sz="1800" dirty="0" err="1" smtClean="0"/>
              <a:t>Vistronix</a:t>
            </a:r>
            <a:r>
              <a:rPr lang="en-US" sz="1800" dirty="0" smtClean="0"/>
              <a:t>; Dan </a:t>
            </a:r>
            <a:r>
              <a:rPr lang="en-US" sz="1800" dirty="0" err="1" smtClean="0"/>
              <a:t>McClary</a:t>
            </a:r>
            <a:r>
              <a:rPr lang="en-US" sz="1800" dirty="0" smtClean="0"/>
              <a:t>, Oracle; David Boyd, Data Tactic</a:t>
            </a:r>
          </a:p>
        </p:txBody>
      </p:sp>
      <p:sp>
        <p:nvSpPr>
          <p:cNvPr id="4" name="Slide Number Placeholder 3"/>
          <p:cNvSpPr>
            <a:spLocks noGrp="1"/>
          </p:cNvSpPr>
          <p:nvPr>
            <p:ph type="sldNum" sz="quarter" idx="4294967295"/>
          </p:nvPr>
        </p:nvSpPr>
        <p:spPr>
          <a:xfrm>
            <a:off x="8780463" y="6327775"/>
            <a:ext cx="363537" cy="158750"/>
          </a:xfrm>
          <a:prstGeom prst="rect">
            <a:avLst/>
          </a:prstGeom>
        </p:spPr>
        <p:txBody>
          <a:bodyPr/>
          <a:lstStyle/>
          <a:p>
            <a:fld id="{F5B7371F-B25E-42BE-91F9-DCD17E1CF49D}" type="slidenum">
              <a:rPr lang="en-US" smtClean="0"/>
              <a:pPr/>
              <a:t>149</a:t>
            </a:fld>
            <a:endParaRPr lang="en-US" dirty="0"/>
          </a:p>
        </p:txBody>
      </p:sp>
    </p:spTree>
    <p:extLst>
      <p:ext uri="{BB962C8B-B14F-4D97-AF65-F5344CB8AC3E}">
        <p14:creationId xmlns:p14="http://schemas.microsoft.com/office/powerpoint/2010/main" val="834596408"/>
      </p:ext>
    </p:extLst>
  </p:cSld>
  <p:clrMapOvr>
    <a:masterClrMapping/>
  </p:clrMapOvr>
  <mc:AlternateContent xmlns:mc="http://schemas.openxmlformats.org/markup-compatibility/2006" xmlns:p14="http://schemas.microsoft.com/office/powerpoint/2010/main">
    <mc:Choice Requires="p14">
      <p:transition spd="slow" p14:dur="2000" advTm="344"/>
    </mc:Choice>
    <mc:Fallback xmlns="">
      <p:transition spd="slow" advTm="344"/>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Primary </a:t>
            </a:r>
            <a:r>
              <a:rPr lang="en-US" dirty="0" smtClean="0">
                <a:solidFill>
                  <a:schemeClr val="accent2">
                    <a:lumMod val="50000"/>
                  </a:schemeClr>
                </a:solidFill>
              </a:rPr>
              <a:t>Data</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r>
              <a:rPr lang="en-US" dirty="0" smtClean="0">
                <a:solidFill>
                  <a:schemeClr val="accent2">
                    <a:lumMod val="50000"/>
                  </a:schemeClr>
                </a:solidFill>
              </a:rPr>
              <a:t>Big Data</a:t>
            </a:r>
          </a:p>
          <a:p>
            <a:r>
              <a:rPr lang="en-US" dirty="0" smtClean="0">
                <a:solidFill>
                  <a:schemeClr val="accent2">
                    <a:lumMod val="50000"/>
                  </a:schemeClr>
                </a:solidFill>
              </a:rPr>
              <a:t>Social Genome Data</a:t>
            </a:r>
            <a:endParaRPr lang="en-US" dirty="0">
              <a:solidFill>
                <a:schemeClr val="accent2">
                  <a:lumMod val="50000"/>
                </a:schemeClr>
              </a:solidFill>
            </a:endParaRPr>
          </a:p>
          <a:p>
            <a:endParaRPr lang="en-US" dirty="0"/>
          </a:p>
        </p:txBody>
      </p:sp>
    </p:spTree>
    <p:extLst>
      <p:ext uri="{BB962C8B-B14F-4D97-AF65-F5344CB8AC3E}">
        <p14:creationId xmlns:p14="http://schemas.microsoft.com/office/powerpoint/2010/main" val="3441634033"/>
      </p:ext>
    </p:extLst>
  </p:cSld>
  <p:clrMapOvr>
    <a:masterClrMapping/>
  </p:clrMapOvr>
  <mc:AlternateContent xmlns:mc="http://schemas.openxmlformats.org/markup-compatibility/2006">
    <mc:Choice xmlns:p14="http://schemas.microsoft.com/office/powerpoint/2010/main" Requires="p14">
      <p:transition spd="slow" p14:dur="2000" advTm="10216"/>
    </mc:Choice>
    <mc:Fallback>
      <p:transition spd="slow" advTm="10216"/>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fontScale="90000"/>
          </a:bodyPr>
          <a:lstStyle/>
          <a:p>
            <a:r>
              <a:rPr lang="en-US" altLang="en-US" smtClean="0"/>
              <a:t>High International Interest </a:t>
            </a:r>
            <a:br>
              <a:rPr lang="en-US" altLang="en-US" smtClean="0"/>
            </a:br>
            <a:r>
              <a:rPr lang="en-US" altLang="en-US" smtClean="0"/>
              <a:t>Doing Good Research with Big Data</a:t>
            </a:r>
          </a:p>
        </p:txBody>
      </p:sp>
      <p:sp>
        <p:nvSpPr>
          <p:cNvPr id="21507" name="Content Placeholder 2"/>
          <p:cNvSpPr>
            <a:spLocks noGrp="1"/>
          </p:cNvSpPr>
          <p:nvPr>
            <p:ph idx="1"/>
          </p:nvPr>
        </p:nvSpPr>
        <p:spPr>
          <a:xfrm>
            <a:off x="990600" y="1828800"/>
            <a:ext cx="6107113" cy="4535488"/>
          </a:xfrm>
        </p:spPr>
        <p:txBody>
          <a:bodyPr>
            <a:normAutofit fontScale="92500" lnSpcReduction="20000"/>
          </a:bodyPr>
          <a:lstStyle/>
          <a:p>
            <a:r>
              <a:rPr lang="en-US" altLang="en-US" smtClean="0"/>
              <a:t>Figuring how to do good research with Big Data</a:t>
            </a:r>
          </a:p>
          <a:p>
            <a:r>
              <a:rPr lang="en-US" altLang="en-US" smtClean="0"/>
              <a:t>EUDAT (Oct 2011): EU</a:t>
            </a:r>
          </a:p>
          <a:p>
            <a:pPr lvl="1"/>
            <a:r>
              <a:rPr lang="en-US" altLang="en-US" smtClean="0"/>
              <a:t>€16-million initiative to develop an international data management infrastructure over 3 years </a:t>
            </a:r>
          </a:p>
          <a:p>
            <a:r>
              <a:rPr lang="en-US" altLang="en-US" smtClean="0"/>
              <a:t>White house (Mar 2012) : US</a:t>
            </a:r>
          </a:p>
          <a:p>
            <a:pPr lvl="1"/>
            <a:r>
              <a:rPr lang="en-US" altLang="en-US" smtClean="0"/>
              <a:t>a national effort to fund Big Data research across the federal agencies including NSF, NIH, DOD (Dept of Defense), and DOE (Dept of Energy) </a:t>
            </a:r>
          </a:p>
          <a:p>
            <a:pPr lvl="1"/>
            <a:endParaRPr lang="en-US" altLang="en-US" smtClean="0"/>
          </a:p>
        </p:txBody>
      </p:sp>
      <p:pic>
        <p:nvPicPr>
          <p:cNvPr id="21508" name="Picture 3" descr="Cover image expan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7713" y="1924050"/>
            <a:ext cx="14351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AutoShape 2" descr="http://www.nature.com.libproxy.lib.unc.edu/nature/journal/v455/n7209/images/cover_nature.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pic>
        <p:nvPicPr>
          <p:cNvPr id="2151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04063" y="4108450"/>
            <a:ext cx="14287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209658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929" y="416389"/>
            <a:ext cx="1980141" cy="197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8409217"/>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p:txBody>
          <a:bodyPr/>
          <a:lstStyle/>
          <a:p>
            <a:r>
              <a:rPr lang="en-US" smtClean="0"/>
              <a:t>Social Genome ?</a:t>
            </a:r>
            <a:endParaRPr lang="en-US" dirty="0" smtClean="0"/>
          </a:p>
        </p:txBody>
      </p:sp>
      <p:sp>
        <p:nvSpPr>
          <p:cNvPr id="11267" name="Content Placeholder 5"/>
          <p:cNvSpPr>
            <a:spLocks noGrp="1"/>
          </p:cNvSpPr>
          <p:nvPr>
            <p:ph idx="1"/>
          </p:nvPr>
        </p:nvSpPr>
        <p:spPr/>
        <p:txBody>
          <a:bodyPr>
            <a:normAutofit lnSpcReduction="10000"/>
          </a:bodyPr>
          <a:lstStyle/>
          <a:p>
            <a:r>
              <a:rPr lang="en-US" sz="2800" dirty="0"/>
              <a:t>Today, nearly all of our activities from birth until death leave digital traces in large databases. </a:t>
            </a:r>
            <a:endParaRPr lang="en-US" sz="2800" dirty="0" smtClean="0"/>
          </a:p>
          <a:p>
            <a:r>
              <a:rPr lang="en-US" sz="2800" dirty="0" smtClean="0"/>
              <a:t>Together, these digital traces collectively capture the footprints of our society, our </a:t>
            </a:r>
            <a:r>
              <a:rPr lang="en-US" sz="2800" i="1" u="sng" dirty="0" smtClean="0">
                <a:solidFill>
                  <a:srgbClr val="C00000"/>
                </a:solidFill>
              </a:rPr>
              <a:t>social genome</a:t>
            </a:r>
          </a:p>
          <a:p>
            <a:pPr lvl="1"/>
            <a:r>
              <a:rPr lang="en-US" sz="2400" dirty="0" smtClean="0"/>
              <a:t>Like the human genome, the social genome data has much buried in the massive almost chaotic data</a:t>
            </a:r>
          </a:p>
          <a:p>
            <a:pPr lvl="1"/>
            <a:r>
              <a:rPr lang="en-US" sz="2400" dirty="0" smtClean="0"/>
              <a:t>If properly analyzed and interpreted, this social genome could offer crucial insights into many of the most challenging problems facing our society (i.e. affordable and accessible quality healthcare, economics, education, employment, and welfare)</a:t>
            </a:r>
          </a:p>
          <a:p>
            <a:endParaRPr lang="en-US" sz="2800" dirty="0" smtClean="0"/>
          </a:p>
          <a:p>
            <a:endParaRPr lang="en-US" sz="2800" dirty="0" smtClean="0"/>
          </a:p>
        </p:txBody>
      </p:sp>
    </p:spTree>
    <p:extLst>
      <p:ext uri="{BB962C8B-B14F-4D97-AF65-F5344CB8AC3E}">
        <p14:creationId xmlns:p14="http://schemas.microsoft.com/office/powerpoint/2010/main" val="4258530518"/>
      </p:ext>
    </p:extLst>
  </p:cSld>
  <p:clrMapOvr>
    <a:masterClrMapping/>
  </p:clrMapOvr>
  <mc:AlternateContent xmlns:mc="http://schemas.openxmlformats.org/markup-compatibility/2006" xmlns:p14="http://schemas.microsoft.com/office/powerpoint/2010/main">
    <mc:Choice Requires="p14">
      <p:transition spd="slow" p14:dur="2000" advTm="35335"/>
    </mc:Choice>
    <mc:Fallback xmlns="">
      <p:transition spd="slow" advTm="35335"/>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p:txBody>
          <a:bodyPr>
            <a:normAutofit fontScale="90000"/>
          </a:bodyPr>
          <a:lstStyle/>
          <a:p>
            <a:r>
              <a:rPr lang="en-US" smtClean="0"/>
              <a:t>Population Informatics</a:t>
            </a:r>
            <a:br>
              <a:rPr lang="en-US" smtClean="0"/>
            </a:br>
            <a:r>
              <a:rPr lang="en-US" smtClean="0"/>
              <a:t>Challenges</a:t>
            </a:r>
            <a:endParaRPr lang="en-US" dirty="0" smtClean="0"/>
          </a:p>
        </p:txBody>
      </p:sp>
      <p:sp>
        <p:nvSpPr>
          <p:cNvPr id="11267" name="Content Placeholder 5"/>
          <p:cNvSpPr>
            <a:spLocks noGrp="1"/>
          </p:cNvSpPr>
          <p:nvPr>
            <p:ph idx="1"/>
          </p:nvPr>
        </p:nvSpPr>
        <p:spPr/>
        <p:txBody>
          <a:bodyPr/>
          <a:lstStyle/>
          <a:p>
            <a:r>
              <a:rPr lang="en-US" dirty="0" smtClean="0"/>
              <a:t>Challenges have constrained the use of person-level data (micro data) in research.</a:t>
            </a:r>
          </a:p>
          <a:p>
            <a:pPr lvl="1"/>
            <a:r>
              <a:rPr lang="en-US" dirty="0" smtClean="0">
                <a:solidFill>
                  <a:srgbClr val="C00000"/>
                </a:solidFill>
              </a:rPr>
              <a:t>Privacy</a:t>
            </a:r>
          </a:p>
          <a:p>
            <a:pPr lvl="1"/>
            <a:r>
              <a:rPr lang="en-US" dirty="0" smtClean="0">
                <a:solidFill>
                  <a:srgbClr val="C00000"/>
                </a:solidFill>
              </a:rPr>
              <a:t>Data Access</a:t>
            </a:r>
          </a:p>
          <a:p>
            <a:pPr lvl="1"/>
            <a:r>
              <a:rPr lang="en-US" dirty="0" smtClean="0"/>
              <a:t>Error Management and Propagation</a:t>
            </a:r>
          </a:p>
          <a:p>
            <a:pPr lvl="1"/>
            <a:r>
              <a:rPr lang="en-US" dirty="0" smtClean="0"/>
              <a:t>Data Management</a:t>
            </a:r>
          </a:p>
          <a:p>
            <a:pPr lvl="2"/>
            <a:r>
              <a:rPr lang="en-US" dirty="0" smtClean="0">
                <a:solidFill>
                  <a:srgbClr val="C00000"/>
                </a:solidFill>
              </a:rPr>
              <a:t>Data Integration </a:t>
            </a:r>
            <a:r>
              <a:rPr lang="en-US" dirty="0" smtClean="0"/>
              <a:t>&amp; Cleaning</a:t>
            </a:r>
          </a:p>
          <a:p>
            <a:endParaRPr lang="en-US" dirty="0" smtClean="0"/>
          </a:p>
        </p:txBody>
      </p:sp>
    </p:spTree>
    <p:extLst>
      <p:ext uri="{BB962C8B-B14F-4D97-AF65-F5344CB8AC3E}">
        <p14:creationId xmlns:p14="http://schemas.microsoft.com/office/powerpoint/2010/main" val="1026578019"/>
      </p:ext>
    </p:extLst>
  </p:cSld>
  <p:clrMapOvr>
    <a:masterClrMapping/>
  </p:clrMapOvr>
  <mc:AlternateContent xmlns:mc="http://schemas.openxmlformats.org/markup-compatibility/2006" xmlns:p14="http://schemas.microsoft.com/office/powerpoint/2010/main">
    <mc:Choice Requires="p14">
      <p:transition spd="slow" p14:dur="2000" advTm="27073"/>
    </mc:Choice>
    <mc:Fallback xmlns="">
      <p:transition spd="slow" advTm="27073"/>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Regional Record Linkage </a:t>
            </a:r>
            <a:r>
              <a:rPr lang="en-US" dirty="0"/>
              <a:t>Centers</a:t>
            </a:r>
            <a:br>
              <a:rPr lang="en-US" dirty="0"/>
            </a:br>
            <a:r>
              <a:rPr lang="en-US" sz="3600" dirty="0"/>
              <a:t>Population Data Linkage </a:t>
            </a:r>
            <a:r>
              <a:rPr lang="en-US" sz="3600" dirty="0" smtClean="0"/>
              <a:t>Network</a:t>
            </a:r>
            <a:endParaRPr lang="en-US" sz="3600" dirty="0"/>
          </a:p>
        </p:txBody>
      </p:sp>
      <p:pic>
        <p:nvPicPr>
          <p:cNvPr id="4" name="Picture 3"/>
          <p:cNvPicPr>
            <a:picLocks noChangeAspect="1"/>
          </p:cNvPicPr>
          <p:nvPr/>
        </p:nvPicPr>
        <p:blipFill>
          <a:blip r:embed="rId3"/>
          <a:stretch>
            <a:fillRect/>
          </a:stretch>
        </p:blipFill>
        <p:spPr>
          <a:xfrm>
            <a:off x="76200" y="1291246"/>
            <a:ext cx="5595938" cy="5566754"/>
          </a:xfrm>
          <a:prstGeom prst="rect">
            <a:avLst/>
          </a:prstGeom>
        </p:spPr>
      </p:pic>
      <p:sp>
        <p:nvSpPr>
          <p:cNvPr id="3" name="Content Placeholder 2"/>
          <p:cNvSpPr>
            <a:spLocks noGrp="1"/>
          </p:cNvSpPr>
          <p:nvPr>
            <p:ph idx="1"/>
          </p:nvPr>
        </p:nvSpPr>
        <p:spPr>
          <a:xfrm>
            <a:off x="4953000" y="1600200"/>
            <a:ext cx="3962400" cy="4525963"/>
          </a:xfrm>
        </p:spPr>
        <p:txBody>
          <a:bodyPr>
            <a:normAutofit fontScale="77500" lnSpcReduction="20000"/>
          </a:bodyPr>
          <a:lstStyle/>
          <a:p>
            <a:r>
              <a:rPr lang="en-US" dirty="0" smtClean="0"/>
              <a:t>Australia: </a:t>
            </a:r>
          </a:p>
          <a:p>
            <a:pPr lvl="1"/>
            <a:r>
              <a:rPr lang="en-US" dirty="0" smtClean="0"/>
              <a:t>Western Australia :1990’s</a:t>
            </a:r>
          </a:p>
          <a:p>
            <a:pPr lvl="1"/>
            <a:r>
              <a:rPr lang="en-AU" dirty="0"/>
              <a:t>C.W. </a:t>
            </a:r>
            <a:r>
              <a:rPr lang="en-AU" dirty="0" err="1"/>
              <a:t>Kelman</a:t>
            </a:r>
            <a:r>
              <a:rPr lang="en-AU" dirty="0"/>
              <a:t>, J. Bass, D. Holman: “Research use of linked health data – A best practice protocol”, </a:t>
            </a:r>
            <a:r>
              <a:rPr lang="en-AU" dirty="0" err="1"/>
              <a:t>Aust</a:t>
            </a:r>
            <a:r>
              <a:rPr lang="en-AU" dirty="0"/>
              <a:t> NZ Journal of Public Health 26, 251–255, </a:t>
            </a:r>
            <a:r>
              <a:rPr lang="en-AU" dirty="0" smtClean="0"/>
              <a:t>2002</a:t>
            </a:r>
          </a:p>
          <a:p>
            <a:r>
              <a:rPr lang="en-US" dirty="0" smtClean="0"/>
              <a:t>Canada</a:t>
            </a:r>
          </a:p>
          <a:p>
            <a:r>
              <a:rPr lang="en-US" dirty="0" smtClean="0"/>
              <a:t>UK</a:t>
            </a:r>
          </a:p>
          <a:p>
            <a:r>
              <a:rPr lang="en-US" dirty="0" smtClean="0"/>
              <a:t>US</a:t>
            </a:r>
          </a:p>
          <a:p>
            <a:pPr lvl="1"/>
            <a:r>
              <a:rPr lang="en-US" dirty="0" smtClean="0"/>
              <a:t>Utah</a:t>
            </a:r>
            <a:endParaRPr lang="en-US" dirty="0"/>
          </a:p>
        </p:txBody>
      </p:sp>
    </p:spTree>
    <p:extLst>
      <p:ext uri="{BB962C8B-B14F-4D97-AF65-F5344CB8AC3E}">
        <p14:creationId xmlns:p14="http://schemas.microsoft.com/office/powerpoint/2010/main" val="2325563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mtClean="0"/>
              <a:t>Properties of BIG DATA : 4V</a:t>
            </a:r>
          </a:p>
        </p:txBody>
      </p:sp>
      <p:sp>
        <p:nvSpPr>
          <p:cNvPr id="10243" name="Content Placeholder 2"/>
          <p:cNvSpPr>
            <a:spLocks noGrp="1"/>
          </p:cNvSpPr>
          <p:nvPr>
            <p:ph idx="1"/>
          </p:nvPr>
        </p:nvSpPr>
        <p:spPr/>
        <p:txBody>
          <a:bodyPr/>
          <a:lstStyle/>
          <a:p>
            <a:r>
              <a:rPr lang="en-US" altLang="en-US" dirty="0" smtClean="0"/>
              <a:t>Volume : lots of data</a:t>
            </a:r>
          </a:p>
          <a:p>
            <a:r>
              <a:rPr lang="en-US" altLang="en-US" dirty="0" smtClean="0"/>
              <a:t>Velocity : constantly generating &amp; changing</a:t>
            </a:r>
          </a:p>
          <a:p>
            <a:r>
              <a:rPr lang="en-US" altLang="en-US" dirty="0" smtClean="0">
                <a:solidFill>
                  <a:srgbClr val="0070C0"/>
                </a:solidFill>
              </a:rPr>
              <a:t>Variety : expressed in many ways</a:t>
            </a:r>
          </a:p>
          <a:p>
            <a:r>
              <a:rPr lang="en-US" altLang="en-US" dirty="0" smtClean="0">
                <a:solidFill>
                  <a:srgbClr val="0070C0"/>
                </a:solidFill>
              </a:rPr>
              <a:t>Veracity : lots of errors</a:t>
            </a:r>
          </a:p>
          <a:p>
            <a:r>
              <a:rPr lang="en-US" altLang="en-US" dirty="0" smtClean="0"/>
              <a:t>(Value)</a:t>
            </a:r>
          </a:p>
          <a:p>
            <a:endParaRPr lang="en-US" altLang="en-US" dirty="0" smtClean="0"/>
          </a:p>
        </p:txBody>
      </p:sp>
      <p:sp>
        <p:nvSpPr>
          <p:cNvPr id="4" name="Rectangle 21"/>
          <p:cNvSpPr>
            <a:spLocks noChangeArrowheads="1"/>
          </p:cNvSpPr>
          <p:nvPr/>
        </p:nvSpPr>
        <p:spPr bwMode="auto">
          <a:xfrm>
            <a:off x="1306286" y="4654991"/>
            <a:ext cx="7110413" cy="1471172"/>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b="1" dirty="0" smtClean="0">
                <a:solidFill>
                  <a:schemeClr val="accent2"/>
                </a:solidFill>
                <a:latin typeface="Arial Narrow" pitchFamily="34" charset="0"/>
              </a:rPr>
              <a:t>EXAMPLE: the INTERNET!</a:t>
            </a:r>
          </a:p>
          <a:p>
            <a:pPr algn="ctr">
              <a:buFontTx/>
              <a:buNone/>
            </a:pPr>
            <a:r>
              <a:rPr lang="en-US" altLang="en-US" b="1" dirty="0" smtClean="0">
                <a:solidFill>
                  <a:schemeClr val="accent2"/>
                </a:solidFill>
                <a:latin typeface="Arial Narrow" pitchFamily="34" charset="0"/>
              </a:rPr>
              <a:t>What </a:t>
            </a:r>
            <a:r>
              <a:rPr lang="en-US" altLang="en-US" b="1" dirty="0">
                <a:solidFill>
                  <a:schemeClr val="accent2"/>
                </a:solidFill>
                <a:latin typeface="Arial Narrow" pitchFamily="34" charset="0"/>
              </a:rPr>
              <a:t>do you do to find information/knowledge on the Internet?</a:t>
            </a:r>
          </a:p>
        </p:txBody>
      </p:sp>
    </p:spTree>
    <p:custDataLst>
      <p:tags r:id="rId1"/>
    </p:custDataLst>
    <p:extLst>
      <p:ext uri="{BB962C8B-B14F-4D97-AF65-F5344CB8AC3E}">
        <p14:creationId xmlns:p14="http://schemas.microsoft.com/office/powerpoint/2010/main" val="1987063256"/>
      </p:ext>
    </p:extLst>
  </p:cSld>
  <p:clrMapOvr>
    <a:masterClrMapping/>
  </p:clrMapOvr>
  <p:transition spd="slow" advTm="11798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Finding actionable information on the Internet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Figure out your question (refine as you find out more)</a:t>
            </a:r>
          </a:p>
          <a:p>
            <a:pPr lvl="1"/>
            <a:r>
              <a:rPr lang="en-US" dirty="0" smtClean="0"/>
              <a:t>Descriptive: what is X?</a:t>
            </a:r>
          </a:p>
          <a:p>
            <a:pPr lvl="1"/>
            <a:r>
              <a:rPr lang="en-US" dirty="0" smtClean="0"/>
              <a:t>Hypothesis: Does X do Y?</a:t>
            </a:r>
          </a:p>
          <a:p>
            <a:r>
              <a:rPr lang="en-US" dirty="0" smtClean="0"/>
              <a:t>Ontology/Taxonomies: Knowledge representation about the world (synonyms, relationship between concepts) </a:t>
            </a:r>
          </a:p>
          <a:p>
            <a:r>
              <a:rPr lang="en-US" dirty="0" smtClean="0"/>
              <a:t>Information integration</a:t>
            </a:r>
          </a:p>
          <a:p>
            <a:r>
              <a:rPr lang="en-US" dirty="0" smtClean="0"/>
              <a:t>Triangulation / validation</a:t>
            </a:r>
          </a:p>
          <a:p>
            <a:r>
              <a:rPr lang="en-US" dirty="0" smtClean="0"/>
              <a:t>Map: Zoom In / Zoom Out</a:t>
            </a:r>
          </a:p>
          <a:p>
            <a:endParaRPr lang="en-US" dirty="0"/>
          </a:p>
        </p:txBody>
      </p:sp>
    </p:spTree>
    <p:extLst>
      <p:ext uri="{BB962C8B-B14F-4D97-AF65-F5344CB8AC3E}">
        <p14:creationId xmlns:p14="http://schemas.microsoft.com/office/powerpoint/2010/main" val="1620877466"/>
      </p:ext>
    </p:extLst>
  </p:cSld>
  <p:clrMapOvr>
    <a:masterClrMapping/>
  </p:clrMapOvr>
  <mc:AlternateContent xmlns:mc="http://schemas.openxmlformats.org/markup-compatibility/2006">
    <mc:Choice xmlns:p14="http://schemas.microsoft.com/office/powerpoint/2010/main" Requires="p14">
      <p:transition spd="slow" p14:dur="2000" advTm="19011"/>
    </mc:Choice>
    <mc:Fallback>
      <p:transition spd="slow" advTm="19011"/>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Primary Methodology</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r>
              <a:rPr lang="en-US" dirty="0">
                <a:solidFill>
                  <a:schemeClr val="accent2">
                    <a:lumMod val="50000"/>
                  </a:schemeClr>
                </a:solidFill>
              </a:rPr>
              <a:t>Data Science</a:t>
            </a:r>
            <a:br>
              <a:rPr lang="en-US" dirty="0">
                <a:solidFill>
                  <a:schemeClr val="accent2">
                    <a:lumMod val="50000"/>
                  </a:schemeClr>
                </a:solidFill>
              </a:rPr>
            </a:br>
            <a:r>
              <a:rPr lang="en-US" dirty="0" smtClean="0">
                <a:solidFill>
                  <a:schemeClr val="accent2">
                    <a:lumMod val="50000"/>
                  </a:schemeClr>
                </a:solidFill>
              </a:rPr>
              <a:t>(KDD)</a:t>
            </a:r>
            <a:endParaRPr lang="en-US" dirty="0">
              <a:solidFill>
                <a:schemeClr val="accent2">
                  <a:lumMod val="50000"/>
                </a:schemeClr>
              </a:solidFill>
            </a:endParaRPr>
          </a:p>
          <a:p>
            <a:endParaRPr lang="en-US" dirty="0"/>
          </a:p>
        </p:txBody>
      </p:sp>
    </p:spTree>
    <p:extLst>
      <p:ext uri="{BB962C8B-B14F-4D97-AF65-F5344CB8AC3E}">
        <p14:creationId xmlns:p14="http://schemas.microsoft.com/office/powerpoint/2010/main" val="3859527860"/>
      </p:ext>
    </p:extLst>
  </p:cSld>
  <p:clrMapOvr>
    <a:masterClrMapping/>
  </p:clrMapOvr>
  <mc:AlternateContent xmlns:mc="http://schemas.openxmlformats.org/markup-compatibility/2006">
    <mc:Choice xmlns:p14="http://schemas.microsoft.com/office/powerpoint/2010/main" Requires="p14">
      <p:transition spd="slow" p14:dur="2000" advTm="12274"/>
    </mc:Choice>
    <mc:Fallback>
      <p:transition spd="slow" advTm="12274"/>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365125" y="1784350"/>
            <a:ext cx="3719513" cy="2482850"/>
          </a:xfrm>
          <a:noFill/>
        </p:spPr>
      </p:pic>
      <p:cxnSp>
        <p:nvCxnSpPr>
          <p:cNvPr id="9220" name="Straight Arrow Connector 9"/>
          <p:cNvCxnSpPr>
            <a:cxnSpLocks noChangeShapeType="1"/>
          </p:cNvCxnSpPr>
          <p:nvPr/>
        </p:nvCxnSpPr>
        <p:spPr bwMode="auto">
          <a:xfrm>
            <a:off x="5135563" y="2779713"/>
            <a:ext cx="493712" cy="1270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1" name="Straight Arrow Connector 13"/>
          <p:cNvCxnSpPr>
            <a:cxnSpLocks noChangeShapeType="1"/>
          </p:cNvCxnSpPr>
          <p:nvPr/>
        </p:nvCxnSpPr>
        <p:spPr bwMode="auto">
          <a:xfrm>
            <a:off x="5233988" y="29956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2" name="Straight Arrow Connector 14"/>
          <p:cNvCxnSpPr>
            <a:cxnSpLocks noChangeShapeType="1"/>
          </p:cNvCxnSpPr>
          <p:nvPr/>
        </p:nvCxnSpPr>
        <p:spPr bwMode="auto">
          <a:xfrm>
            <a:off x="6559550" y="3838575"/>
            <a:ext cx="1169988" cy="6651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922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688" y="4454525"/>
            <a:ext cx="2100262"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375" y="4552950"/>
            <a:ext cx="169545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388" y="4543425"/>
            <a:ext cx="26193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8938" y="4503738"/>
            <a:ext cx="19827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7" name="Straight Arrow Connector 23"/>
          <p:cNvCxnSpPr>
            <a:cxnSpLocks noChangeShapeType="1"/>
          </p:cNvCxnSpPr>
          <p:nvPr/>
        </p:nvCxnSpPr>
        <p:spPr bwMode="auto">
          <a:xfrm rot="10800000" flipV="1">
            <a:off x="2663825" y="3844925"/>
            <a:ext cx="3919538" cy="7080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8" name="Straight Arrow Connector 25"/>
          <p:cNvCxnSpPr>
            <a:cxnSpLocks noChangeShapeType="1"/>
          </p:cNvCxnSpPr>
          <p:nvPr/>
        </p:nvCxnSpPr>
        <p:spPr bwMode="auto">
          <a:xfrm rot="10800000" flipV="1">
            <a:off x="3470275" y="3844925"/>
            <a:ext cx="3122613" cy="9239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9" name="Straight Arrow Connector 28"/>
          <p:cNvCxnSpPr>
            <a:cxnSpLocks noChangeShapeType="1"/>
          </p:cNvCxnSpPr>
          <p:nvPr/>
        </p:nvCxnSpPr>
        <p:spPr bwMode="auto">
          <a:xfrm rot="10800000" flipV="1">
            <a:off x="5407025" y="3844925"/>
            <a:ext cx="1195388" cy="6778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grpSp>
        <p:nvGrpSpPr>
          <p:cNvPr id="9230" name="Group 35"/>
          <p:cNvGrpSpPr>
            <a:grpSpLocks/>
          </p:cNvGrpSpPr>
          <p:nvPr/>
        </p:nvGrpSpPr>
        <p:grpSpPr bwMode="auto">
          <a:xfrm>
            <a:off x="4105275" y="1261840"/>
            <a:ext cx="4740275" cy="2733675"/>
            <a:chOff x="4402548" y="1037394"/>
            <a:chExt cx="4741452" cy="2733891"/>
          </a:xfrm>
        </p:grpSpPr>
        <p:pic>
          <p:nvPicPr>
            <p:cNvPr id="923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5449" y="1969472"/>
              <a:ext cx="18018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34" name="Straight Arrow Connector 11"/>
            <p:cNvCxnSpPr>
              <a:cxnSpLocks noChangeShapeType="1"/>
            </p:cNvCxnSpPr>
            <p:nvPr/>
          </p:nvCxnSpPr>
          <p:spPr bwMode="auto">
            <a:xfrm>
              <a:off x="4402548" y="2867226"/>
              <a:ext cx="1524678" cy="6304"/>
            </a:xfrm>
            <a:prstGeom prst="straightConnector1">
              <a:avLst/>
            </a:prstGeom>
            <a:noFill/>
            <a:ln w="6350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18" name="Rectangle 17"/>
            <p:cNvSpPr/>
            <p:nvPr/>
          </p:nvSpPr>
          <p:spPr>
            <a:xfrm>
              <a:off x="4448597" y="1037394"/>
              <a:ext cx="4695403" cy="954163"/>
            </a:xfrm>
            <a:prstGeom prst="rect">
              <a:avLst/>
            </a:prstGeom>
          </p:spPr>
          <p:txBody>
            <a:bodyPr>
              <a:spAutoFit/>
            </a:bodyPr>
            <a:lstStyle/>
            <a:p>
              <a:pPr algn="ctr">
                <a:spcBef>
                  <a:spcPts val="0"/>
                </a:spcBef>
                <a:buFontTx/>
                <a:buNone/>
                <a:defRPr/>
              </a:pPr>
              <a:r>
                <a:rPr lang="en-US" sz="2800" b="1" dirty="0">
                  <a:latin typeface="+mj-lt"/>
                </a:rPr>
                <a:t>KDD</a:t>
              </a:r>
            </a:p>
            <a:p>
              <a:pPr algn="ctr">
                <a:spcBef>
                  <a:spcPts val="0"/>
                </a:spcBef>
                <a:buFontTx/>
                <a:buNone/>
                <a:defRPr/>
              </a:pPr>
              <a:r>
                <a:rPr lang="en-US" sz="2800" b="1" dirty="0">
                  <a:latin typeface="+mj-lt"/>
                </a:rPr>
                <a:t>Clean, Merge, Reprocess</a:t>
              </a:r>
            </a:p>
          </p:txBody>
        </p:sp>
      </p:grpSp>
      <p:sp>
        <p:nvSpPr>
          <p:cNvPr id="19" name="Rectangle 18"/>
          <p:cNvSpPr/>
          <p:nvPr/>
        </p:nvSpPr>
        <p:spPr>
          <a:xfrm>
            <a:off x="444500" y="1261840"/>
            <a:ext cx="3660775" cy="523220"/>
          </a:xfrm>
          <a:prstGeom prst="rect">
            <a:avLst/>
          </a:prstGeom>
        </p:spPr>
        <p:txBody>
          <a:bodyPr>
            <a:spAutoFit/>
          </a:bodyPr>
          <a:lstStyle/>
          <a:p>
            <a:pPr algn="ctr">
              <a:buFontTx/>
              <a:buNone/>
              <a:defRPr/>
            </a:pPr>
            <a:r>
              <a:rPr lang="en-US" sz="2800" b="1" dirty="0">
                <a:latin typeface="+mj-lt"/>
              </a:rPr>
              <a:t>Big </a:t>
            </a:r>
            <a:r>
              <a:rPr lang="en-US" sz="2800" b="1" dirty="0" smtClean="0">
                <a:latin typeface="+mj-lt"/>
              </a:rPr>
              <a:t>Data</a:t>
            </a:r>
            <a:endParaRPr lang="en-US" sz="2800" b="1" dirty="0">
              <a:latin typeface="+mj-lt"/>
            </a:endParaRPr>
          </a:p>
        </p:txBody>
      </p:sp>
      <p:sp>
        <p:nvSpPr>
          <p:cNvPr id="16400" name="Rectangle 21"/>
          <p:cNvSpPr>
            <a:spLocks noChangeArrowheads="1"/>
          </p:cNvSpPr>
          <p:nvPr/>
        </p:nvSpPr>
        <p:spPr bwMode="auto">
          <a:xfrm>
            <a:off x="1068387" y="5293617"/>
            <a:ext cx="7110412" cy="1508105"/>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dirty="0">
                <a:solidFill>
                  <a:srgbClr val="00B0F0"/>
                </a:solidFill>
                <a:latin typeface="Arial Narrow" pitchFamily="34" charset="0"/>
              </a:rPr>
              <a:t>Human consumable, valid, novel, potentially </a:t>
            </a:r>
            <a:r>
              <a:rPr lang="en-US" altLang="en-US" b="1" u="sng" dirty="0">
                <a:solidFill>
                  <a:srgbClr val="00B0F0"/>
                </a:solidFill>
                <a:latin typeface="Arial Narrow" pitchFamily="34" charset="0"/>
              </a:rPr>
              <a:t>useful</a:t>
            </a:r>
            <a:r>
              <a:rPr lang="en-US" altLang="en-US" dirty="0">
                <a:solidFill>
                  <a:srgbClr val="00B0F0"/>
                </a:solidFill>
                <a:latin typeface="Arial Narrow" pitchFamily="34" charset="0"/>
              </a:rPr>
              <a:t>, </a:t>
            </a:r>
          </a:p>
          <a:p>
            <a:pPr algn="ctr">
              <a:buFontTx/>
              <a:buNone/>
            </a:pPr>
            <a:r>
              <a:rPr lang="en-US" altLang="en-US" dirty="0">
                <a:solidFill>
                  <a:srgbClr val="00B0F0"/>
                </a:solidFill>
                <a:latin typeface="Arial Narrow" pitchFamily="34" charset="0"/>
              </a:rPr>
              <a:t>and ultimately </a:t>
            </a:r>
            <a:r>
              <a:rPr lang="en-US" altLang="en-US" b="1" u="sng" dirty="0">
                <a:solidFill>
                  <a:srgbClr val="00B0F0"/>
                </a:solidFill>
                <a:latin typeface="Arial Narrow" pitchFamily="34" charset="0"/>
              </a:rPr>
              <a:t>understandable</a:t>
            </a:r>
            <a:r>
              <a:rPr lang="en-US" altLang="en-US" dirty="0">
                <a:solidFill>
                  <a:srgbClr val="00B0F0"/>
                </a:solidFill>
                <a:latin typeface="Arial Narrow" pitchFamily="34" charset="0"/>
              </a:rPr>
              <a:t> </a:t>
            </a:r>
            <a:r>
              <a:rPr lang="en-US" altLang="en-US" dirty="0" smtClean="0">
                <a:solidFill>
                  <a:srgbClr val="00B0F0"/>
                </a:solidFill>
                <a:latin typeface="Arial Narrow" pitchFamily="34" charset="0"/>
              </a:rPr>
              <a:t>information</a:t>
            </a:r>
          </a:p>
          <a:p>
            <a:pPr algn="ctr">
              <a:buFontTx/>
              <a:buNone/>
            </a:pPr>
            <a:endParaRPr lang="en-US" altLang="en-US" sz="1200" dirty="0" smtClean="0">
              <a:solidFill>
                <a:srgbClr val="00B0F0"/>
              </a:solidFill>
              <a:latin typeface="Arial Narrow" pitchFamily="34" charset="0"/>
            </a:endParaRPr>
          </a:p>
          <a:p>
            <a:pPr algn="ctr">
              <a:buFontTx/>
              <a:buNone/>
            </a:pPr>
            <a:r>
              <a:rPr lang="en-US" altLang="en-US" sz="1200" dirty="0" smtClean="0">
                <a:solidFill>
                  <a:srgbClr val="00B0F0"/>
                </a:solidFill>
                <a:latin typeface="Arial Narrow" pitchFamily="34" charset="0"/>
              </a:rPr>
              <a:t>Fayyad, U. M. </a:t>
            </a:r>
            <a:r>
              <a:rPr lang="en-US" altLang="en-US" sz="1200" dirty="0" err="1" smtClean="0">
                <a:solidFill>
                  <a:srgbClr val="00B0F0"/>
                </a:solidFill>
                <a:latin typeface="Arial Narrow" pitchFamily="34" charset="0"/>
              </a:rPr>
              <a:t>Piaetsky</a:t>
            </a:r>
            <a:r>
              <a:rPr lang="en-US" altLang="en-US" sz="1200" dirty="0" smtClean="0">
                <a:solidFill>
                  <a:srgbClr val="00B0F0"/>
                </a:solidFill>
                <a:latin typeface="Arial Narrow" pitchFamily="34" charset="0"/>
              </a:rPr>
              <a:t>-Shapiro, G. Smyth, P.  1996. From Data Mining to Knowledge Discovery: An Overview. In, </a:t>
            </a:r>
            <a:r>
              <a:rPr lang="en-US" altLang="en-US" sz="1200" i="1" dirty="0" smtClean="0">
                <a:solidFill>
                  <a:srgbClr val="00B0F0"/>
                </a:solidFill>
                <a:latin typeface="Arial Narrow" pitchFamily="34" charset="0"/>
              </a:rPr>
              <a:t>Advances in Knowledge Discovery and Data Mining</a:t>
            </a:r>
            <a:r>
              <a:rPr lang="en-US" altLang="en-US" sz="1200" dirty="0" smtClean="0">
                <a:solidFill>
                  <a:srgbClr val="00B0F0"/>
                </a:solidFill>
                <a:latin typeface="Arial Narrow" pitchFamily="34" charset="0"/>
              </a:rPr>
              <a:t>.  AAAI/MIT press, Cambridge </a:t>
            </a:r>
            <a:r>
              <a:rPr lang="en-US" altLang="en-US" sz="1200" dirty="0" err="1" smtClean="0">
                <a:solidFill>
                  <a:srgbClr val="00B0F0"/>
                </a:solidFill>
                <a:latin typeface="Arial Narrow" pitchFamily="34" charset="0"/>
              </a:rPr>
              <a:t>Massachusetes</a:t>
            </a:r>
            <a:r>
              <a:rPr lang="en-US" altLang="en-US" sz="1200" dirty="0" smtClean="0">
                <a:solidFill>
                  <a:srgbClr val="00B0F0"/>
                </a:solidFill>
                <a:latin typeface="Arial Narrow" pitchFamily="34" charset="0"/>
              </a:rPr>
              <a:t>.</a:t>
            </a:r>
          </a:p>
        </p:txBody>
      </p:sp>
      <p:sp>
        <p:nvSpPr>
          <p:cNvPr id="20" name="Title 4"/>
          <p:cNvSpPr>
            <a:spLocks noGrp="1"/>
          </p:cNvSpPr>
          <p:nvPr>
            <p:ph type="title"/>
          </p:nvPr>
        </p:nvSpPr>
        <p:spPr>
          <a:xfrm>
            <a:off x="1295400" y="0"/>
            <a:ext cx="7848600" cy="1143000"/>
          </a:xfrm>
        </p:spPr>
        <p:txBody>
          <a:bodyPr>
            <a:noAutofit/>
          </a:bodyPr>
          <a:lstStyle/>
          <a:p>
            <a:r>
              <a:rPr lang="en-US" altLang="en-US" sz="3200" dirty="0" smtClean="0"/>
              <a:t>Knowledge </a:t>
            </a:r>
            <a:r>
              <a:rPr lang="en-US" altLang="en-US" sz="3200" dirty="0"/>
              <a:t>Discovery &amp; Data mining (KDD</a:t>
            </a:r>
            <a:r>
              <a:rPr lang="en-US" altLang="en-US" sz="3200" dirty="0" smtClean="0"/>
              <a:t>)</a:t>
            </a:r>
            <a:endParaRPr lang="en-US" sz="3200" dirty="0" smtClean="0"/>
          </a:p>
        </p:txBody>
      </p:sp>
    </p:spTree>
    <p:custDataLst>
      <p:tags r:id="rId1"/>
    </p:custDataLst>
    <p:extLst>
      <p:ext uri="{BB962C8B-B14F-4D97-AF65-F5344CB8AC3E}">
        <p14:creationId xmlns:p14="http://schemas.microsoft.com/office/powerpoint/2010/main" val="3524275904"/>
      </p:ext>
    </p:extLst>
  </p:cSld>
  <p:clrMapOvr>
    <a:masterClrMapping/>
  </p:clrMapOvr>
  <p:transition spd="slow" advTm="5595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Hye-Chung Kum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PhD in computer science (data mining)</a:t>
            </a:r>
          </a:p>
          <a:p>
            <a:r>
              <a:rPr lang="en-US" dirty="0" smtClean="0"/>
              <a:t>Minor: MSW (policy &amp; management)</a:t>
            </a:r>
          </a:p>
          <a:p>
            <a:r>
              <a:rPr lang="en-US" dirty="0" smtClean="0"/>
              <a:t>Primary appointment: HPM (15+ years: CS, SW, HPM)</a:t>
            </a:r>
          </a:p>
          <a:p>
            <a:r>
              <a:rPr lang="en-US" dirty="0" smtClean="0"/>
              <a:t>Population Informatics Research Group </a:t>
            </a:r>
          </a:p>
          <a:p>
            <a:pPr lvl="1"/>
            <a:r>
              <a:rPr lang="en-US" dirty="0" smtClean="0"/>
              <a:t>TAMU &amp; UNC</a:t>
            </a:r>
          </a:p>
          <a:p>
            <a:pPr lvl="1"/>
            <a:r>
              <a:rPr lang="en-US" dirty="0" smtClean="0"/>
              <a:t>Multidisciplinary: CS, HSR, SW, sociology</a:t>
            </a:r>
          </a:p>
          <a:p>
            <a:pPr lvl="1"/>
            <a:r>
              <a:rPr lang="en-US" dirty="0" smtClean="0"/>
              <a:t>NSF </a:t>
            </a:r>
            <a:r>
              <a:rPr lang="en-US" dirty="0" err="1" smtClean="0"/>
              <a:t>Bigdata</a:t>
            </a:r>
            <a:r>
              <a:rPr lang="en-US" dirty="0" smtClean="0"/>
              <a:t> (cyberinfrastructure) </a:t>
            </a:r>
            <a:r>
              <a:rPr lang="en-US" dirty="0" err="1" smtClean="0"/>
              <a:t>DataBridge</a:t>
            </a:r>
            <a:r>
              <a:rPr lang="en-US" dirty="0" smtClean="0"/>
              <a:t>: A </a:t>
            </a:r>
            <a:r>
              <a:rPr lang="en-US" dirty="0" err="1" smtClean="0"/>
              <a:t>Sociometric</a:t>
            </a:r>
            <a:r>
              <a:rPr lang="en-US" dirty="0" smtClean="0"/>
              <a:t> System for Long-Tail Science Data Collections</a:t>
            </a:r>
          </a:p>
          <a:p>
            <a:pPr lvl="1"/>
            <a:r>
              <a:rPr lang="en-US" dirty="0" smtClean="0"/>
              <a:t>TX HHSC: 1115 Medicaid Waiver Evaluation </a:t>
            </a:r>
          </a:p>
          <a:p>
            <a:pPr lvl="1"/>
            <a:r>
              <a:rPr lang="en-US" dirty="0" smtClean="0"/>
              <a:t>NC DHHS: Management Assistance</a:t>
            </a:r>
          </a:p>
          <a:p>
            <a:pPr lvl="1"/>
            <a:r>
              <a:rPr lang="en-US" dirty="0" smtClean="0"/>
              <a:t>NSF, google: Smart Diabetes Management</a:t>
            </a:r>
          </a:p>
          <a:p>
            <a:pPr lvl="1"/>
            <a:r>
              <a:rPr lang="en-US" dirty="0" smtClean="0"/>
              <a:t>Privacy </a:t>
            </a:r>
            <a:r>
              <a:rPr lang="en-US" dirty="0"/>
              <a:t>Preserving Interactive Record Linkage (PPIRL</a:t>
            </a:r>
            <a:r>
              <a:rPr lang="en-US" dirty="0" smtClean="0"/>
              <a:t>)</a:t>
            </a:r>
            <a:endParaRPr lang="en-US" dirty="0"/>
          </a:p>
          <a:p>
            <a:pPr lvl="1"/>
            <a:endParaRPr lang="en-US" dirty="0"/>
          </a:p>
        </p:txBody>
      </p:sp>
    </p:spTree>
    <p:extLst>
      <p:ext uri="{BB962C8B-B14F-4D97-AF65-F5344CB8AC3E}">
        <p14:creationId xmlns:p14="http://schemas.microsoft.com/office/powerpoint/2010/main" val="14066732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365125" y="1784350"/>
            <a:ext cx="3719513" cy="2482850"/>
          </a:xfrm>
          <a:noFill/>
        </p:spPr>
      </p:pic>
      <p:cxnSp>
        <p:nvCxnSpPr>
          <p:cNvPr id="9220" name="Straight Arrow Connector 9"/>
          <p:cNvCxnSpPr>
            <a:cxnSpLocks noChangeShapeType="1"/>
          </p:cNvCxnSpPr>
          <p:nvPr/>
        </p:nvCxnSpPr>
        <p:spPr bwMode="auto">
          <a:xfrm>
            <a:off x="5135563" y="2779713"/>
            <a:ext cx="493712" cy="1270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1" name="Straight Arrow Connector 13"/>
          <p:cNvCxnSpPr>
            <a:cxnSpLocks noChangeShapeType="1"/>
          </p:cNvCxnSpPr>
          <p:nvPr/>
        </p:nvCxnSpPr>
        <p:spPr bwMode="auto">
          <a:xfrm>
            <a:off x="5233988" y="2995613"/>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cxnSp>
        <p:nvCxnSpPr>
          <p:cNvPr id="9222" name="Straight Arrow Connector 14"/>
          <p:cNvCxnSpPr>
            <a:cxnSpLocks noChangeShapeType="1"/>
          </p:cNvCxnSpPr>
          <p:nvPr/>
        </p:nvCxnSpPr>
        <p:spPr bwMode="auto">
          <a:xfrm>
            <a:off x="6559550" y="3838575"/>
            <a:ext cx="1169988" cy="6651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922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688" y="4454525"/>
            <a:ext cx="2100262"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8375" y="4552950"/>
            <a:ext cx="169545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388" y="4543425"/>
            <a:ext cx="261937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8938" y="4503738"/>
            <a:ext cx="19827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27" name="Straight Arrow Connector 23"/>
          <p:cNvCxnSpPr>
            <a:cxnSpLocks noChangeShapeType="1"/>
          </p:cNvCxnSpPr>
          <p:nvPr/>
        </p:nvCxnSpPr>
        <p:spPr bwMode="auto">
          <a:xfrm rot="10800000" flipV="1">
            <a:off x="2663825" y="3844925"/>
            <a:ext cx="3919538" cy="7080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8" name="Straight Arrow Connector 25"/>
          <p:cNvCxnSpPr>
            <a:cxnSpLocks noChangeShapeType="1"/>
          </p:cNvCxnSpPr>
          <p:nvPr/>
        </p:nvCxnSpPr>
        <p:spPr bwMode="auto">
          <a:xfrm rot="10800000" flipV="1">
            <a:off x="3470275" y="3844925"/>
            <a:ext cx="3122613" cy="923925"/>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9229" name="Straight Arrow Connector 28"/>
          <p:cNvCxnSpPr>
            <a:cxnSpLocks noChangeShapeType="1"/>
          </p:cNvCxnSpPr>
          <p:nvPr/>
        </p:nvCxnSpPr>
        <p:spPr bwMode="auto">
          <a:xfrm rot="10800000" flipV="1">
            <a:off x="5407025" y="3844925"/>
            <a:ext cx="1195388" cy="677863"/>
          </a:xfrm>
          <a:prstGeom prst="straightConnector1">
            <a:avLst/>
          </a:prstGeom>
          <a:noFill/>
          <a:ln w="25400" algn="ctr">
            <a:solidFill>
              <a:schemeClr val="tx1"/>
            </a:solidFill>
            <a:round/>
            <a:headEnd/>
            <a:tailEnd type="stealth" w="lg" len="lg"/>
          </a:ln>
          <a:extLst>
            <a:ext uri="{909E8E84-426E-40DD-AFC4-6F175D3DCCD1}">
              <a14:hiddenFill xmlns:a14="http://schemas.microsoft.com/office/drawing/2010/main">
                <a:noFill/>
              </a14:hiddenFill>
            </a:ext>
          </a:extLst>
        </p:spPr>
      </p:cxnSp>
      <p:grpSp>
        <p:nvGrpSpPr>
          <p:cNvPr id="9230" name="Group 35"/>
          <p:cNvGrpSpPr>
            <a:grpSpLocks/>
          </p:cNvGrpSpPr>
          <p:nvPr/>
        </p:nvGrpSpPr>
        <p:grpSpPr bwMode="auto">
          <a:xfrm>
            <a:off x="4105275" y="1261840"/>
            <a:ext cx="4740275" cy="2733675"/>
            <a:chOff x="4402548" y="1037394"/>
            <a:chExt cx="4741452" cy="2733891"/>
          </a:xfrm>
        </p:grpSpPr>
        <p:pic>
          <p:nvPicPr>
            <p:cNvPr id="923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5449" y="1969472"/>
              <a:ext cx="1801813"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234" name="Straight Arrow Connector 11"/>
            <p:cNvCxnSpPr>
              <a:cxnSpLocks noChangeShapeType="1"/>
            </p:cNvCxnSpPr>
            <p:nvPr/>
          </p:nvCxnSpPr>
          <p:spPr bwMode="auto">
            <a:xfrm>
              <a:off x="4402548" y="2867226"/>
              <a:ext cx="1524678" cy="6304"/>
            </a:xfrm>
            <a:prstGeom prst="straightConnector1">
              <a:avLst/>
            </a:prstGeom>
            <a:noFill/>
            <a:ln w="6350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18" name="Rectangle 17"/>
            <p:cNvSpPr/>
            <p:nvPr/>
          </p:nvSpPr>
          <p:spPr>
            <a:xfrm>
              <a:off x="4448597" y="1037394"/>
              <a:ext cx="4695403" cy="954163"/>
            </a:xfrm>
            <a:prstGeom prst="rect">
              <a:avLst/>
            </a:prstGeom>
          </p:spPr>
          <p:txBody>
            <a:bodyPr>
              <a:spAutoFit/>
            </a:bodyPr>
            <a:lstStyle/>
            <a:p>
              <a:pPr algn="ctr">
                <a:spcBef>
                  <a:spcPts val="0"/>
                </a:spcBef>
                <a:buFontTx/>
                <a:buNone/>
                <a:defRPr/>
              </a:pPr>
              <a:r>
                <a:rPr lang="en-US" sz="2800" b="1" dirty="0">
                  <a:latin typeface="+mj-lt"/>
                </a:rPr>
                <a:t>KDD</a:t>
              </a:r>
            </a:p>
            <a:p>
              <a:pPr algn="ctr">
                <a:spcBef>
                  <a:spcPts val="0"/>
                </a:spcBef>
                <a:buFontTx/>
                <a:buNone/>
                <a:defRPr/>
              </a:pPr>
              <a:r>
                <a:rPr lang="en-US" sz="2800" b="1" dirty="0">
                  <a:latin typeface="+mj-lt"/>
                </a:rPr>
                <a:t>Clean, Merge, Reprocess</a:t>
              </a:r>
            </a:p>
          </p:txBody>
        </p:sp>
      </p:grpSp>
      <p:sp>
        <p:nvSpPr>
          <p:cNvPr id="19" name="Rectangle 18"/>
          <p:cNvSpPr/>
          <p:nvPr/>
        </p:nvSpPr>
        <p:spPr>
          <a:xfrm>
            <a:off x="444500" y="1261840"/>
            <a:ext cx="3660775" cy="523220"/>
          </a:xfrm>
          <a:prstGeom prst="rect">
            <a:avLst/>
          </a:prstGeom>
        </p:spPr>
        <p:txBody>
          <a:bodyPr>
            <a:spAutoFit/>
          </a:bodyPr>
          <a:lstStyle/>
          <a:p>
            <a:pPr algn="ctr">
              <a:buFontTx/>
              <a:buNone/>
              <a:defRPr/>
            </a:pPr>
            <a:r>
              <a:rPr lang="en-US" sz="2800" b="1" dirty="0">
                <a:latin typeface="+mj-lt"/>
              </a:rPr>
              <a:t>Big </a:t>
            </a:r>
            <a:r>
              <a:rPr lang="en-US" sz="2800" b="1" dirty="0" smtClean="0">
                <a:latin typeface="+mj-lt"/>
              </a:rPr>
              <a:t>Data</a:t>
            </a:r>
            <a:endParaRPr lang="en-US" sz="2800" b="1" dirty="0">
              <a:latin typeface="+mj-lt"/>
            </a:endParaRPr>
          </a:p>
        </p:txBody>
      </p:sp>
      <p:sp>
        <p:nvSpPr>
          <p:cNvPr id="16400" name="Rectangle 21"/>
          <p:cNvSpPr>
            <a:spLocks noChangeArrowheads="1"/>
          </p:cNvSpPr>
          <p:nvPr/>
        </p:nvSpPr>
        <p:spPr bwMode="auto">
          <a:xfrm>
            <a:off x="1068387" y="5293617"/>
            <a:ext cx="7110412" cy="1508105"/>
          </a:xfrm>
          <a:prstGeom prst="rect">
            <a:avLst/>
          </a:prstGeom>
          <a:solidFill>
            <a:srgbClr val="FBFAE2">
              <a:alpha val="74901"/>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Tx/>
              <a:buNone/>
            </a:pPr>
            <a:r>
              <a:rPr lang="en-US" altLang="en-US" dirty="0">
                <a:solidFill>
                  <a:srgbClr val="00B0F0"/>
                </a:solidFill>
                <a:latin typeface="Arial Narrow" pitchFamily="34" charset="0"/>
              </a:rPr>
              <a:t>Human consumable, valid, novel, potentially </a:t>
            </a:r>
            <a:r>
              <a:rPr lang="en-US" altLang="en-US" b="1" u="sng" dirty="0">
                <a:solidFill>
                  <a:srgbClr val="00B0F0"/>
                </a:solidFill>
                <a:latin typeface="Arial Narrow" pitchFamily="34" charset="0"/>
              </a:rPr>
              <a:t>useful</a:t>
            </a:r>
            <a:r>
              <a:rPr lang="en-US" altLang="en-US" dirty="0">
                <a:solidFill>
                  <a:srgbClr val="00B0F0"/>
                </a:solidFill>
                <a:latin typeface="Arial Narrow" pitchFamily="34" charset="0"/>
              </a:rPr>
              <a:t>, </a:t>
            </a:r>
          </a:p>
          <a:p>
            <a:pPr algn="ctr">
              <a:buFontTx/>
              <a:buNone/>
            </a:pPr>
            <a:r>
              <a:rPr lang="en-US" altLang="en-US" dirty="0">
                <a:solidFill>
                  <a:srgbClr val="00B0F0"/>
                </a:solidFill>
                <a:latin typeface="Arial Narrow" pitchFamily="34" charset="0"/>
              </a:rPr>
              <a:t>and ultimately </a:t>
            </a:r>
            <a:r>
              <a:rPr lang="en-US" altLang="en-US" b="1" u="sng" dirty="0">
                <a:solidFill>
                  <a:srgbClr val="00B0F0"/>
                </a:solidFill>
                <a:latin typeface="Arial Narrow" pitchFamily="34" charset="0"/>
              </a:rPr>
              <a:t>understandable</a:t>
            </a:r>
            <a:r>
              <a:rPr lang="en-US" altLang="en-US" dirty="0">
                <a:solidFill>
                  <a:srgbClr val="00B0F0"/>
                </a:solidFill>
                <a:latin typeface="Arial Narrow" pitchFamily="34" charset="0"/>
              </a:rPr>
              <a:t> </a:t>
            </a:r>
            <a:r>
              <a:rPr lang="en-US" altLang="en-US" dirty="0" smtClean="0">
                <a:solidFill>
                  <a:srgbClr val="00B0F0"/>
                </a:solidFill>
                <a:latin typeface="Arial Narrow" pitchFamily="34" charset="0"/>
              </a:rPr>
              <a:t>information</a:t>
            </a:r>
          </a:p>
          <a:p>
            <a:pPr algn="ctr">
              <a:buFontTx/>
              <a:buNone/>
            </a:pPr>
            <a:endParaRPr lang="en-US" altLang="en-US" sz="1200" dirty="0" smtClean="0">
              <a:solidFill>
                <a:srgbClr val="00B0F0"/>
              </a:solidFill>
              <a:latin typeface="Arial Narrow" pitchFamily="34" charset="0"/>
            </a:endParaRPr>
          </a:p>
          <a:p>
            <a:pPr algn="ctr">
              <a:buFontTx/>
              <a:buNone/>
            </a:pPr>
            <a:r>
              <a:rPr lang="en-US" altLang="en-US" sz="1200" dirty="0" smtClean="0">
                <a:solidFill>
                  <a:srgbClr val="00B0F0"/>
                </a:solidFill>
                <a:latin typeface="Arial Narrow" pitchFamily="34" charset="0"/>
              </a:rPr>
              <a:t>Fayyad, U. M. </a:t>
            </a:r>
            <a:r>
              <a:rPr lang="en-US" altLang="en-US" sz="1200" dirty="0" err="1" smtClean="0">
                <a:solidFill>
                  <a:srgbClr val="00B0F0"/>
                </a:solidFill>
                <a:latin typeface="Arial Narrow" pitchFamily="34" charset="0"/>
              </a:rPr>
              <a:t>Piaetsky</a:t>
            </a:r>
            <a:r>
              <a:rPr lang="en-US" altLang="en-US" sz="1200" dirty="0" smtClean="0">
                <a:solidFill>
                  <a:srgbClr val="00B0F0"/>
                </a:solidFill>
                <a:latin typeface="Arial Narrow" pitchFamily="34" charset="0"/>
              </a:rPr>
              <a:t>-Shapiro, G. Smyth, P.  1996. From Data Mining to Knowledge Discovery: An Overview. In, </a:t>
            </a:r>
            <a:r>
              <a:rPr lang="en-US" altLang="en-US" sz="1200" i="1" dirty="0" smtClean="0">
                <a:solidFill>
                  <a:srgbClr val="00B0F0"/>
                </a:solidFill>
                <a:latin typeface="Arial Narrow" pitchFamily="34" charset="0"/>
              </a:rPr>
              <a:t>Advances in Knowledge Discovery and Data Mining</a:t>
            </a:r>
            <a:r>
              <a:rPr lang="en-US" altLang="en-US" sz="1200" dirty="0" smtClean="0">
                <a:solidFill>
                  <a:srgbClr val="00B0F0"/>
                </a:solidFill>
                <a:latin typeface="Arial Narrow" pitchFamily="34" charset="0"/>
              </a:rPr>
              <a:t>.  AAAI/MIT press, Cambridge </a:t>
            </a:r>
            <a:r>
              <a:rPr lang="en-US" altLang="en-US" sz="1200" dirty="0" err="1" smtClean="0">
                <a:solidFill>
                  <a:srgbClr val="00B0F0"/>
                </a:solidFill>
                <a:latin typeface="Arial Narrow" pitchFamily="34" charset="0"/>
              </a:rPr>
              <a:t>Massachusetes</a:t>
            </a:r>
            <a:r>
              <a:rPr lang="en-US" altLang="en-US" sz="1200" dirty="0" smtClean="0">
                <a:solidFill>
                  <a:srgbClr val="00B0F0"/>
                </a:solidFill>
                <a:latin typeface="Arial Narrow" pitchFamily="34" charset="0"/>
              </a:rPr>
              <a:t>.</a:t>
            </a:r>
          </a:p>
        </p:txBody>
      </p:sp>
      <p:sp>
        <p:nvSpPr>
          <p:cNvPr id="20" name="Title 4"/>
          <p:cNvSpPr>
            <a:spLocks noGrp="1"/>
          </p:cNvSpPr>
          <p:nvPr>
            <p:ph type="title"/>
          </p:nvPr>
        </p:nvSpPr>
        <p:spPr>
          <a:xfrm>
            <a:off x="1295400" y="0"/>
            <a:ext cx="7848600" cy="1143000"/>
          </a:xfrm>
        </p:spPr>
        <p:txBody>
          <a:bodyPr>
            <a:noAutofit/>
          </a:bodyPr>
          <a:lstStyle/>
          <a:p>
            <a:r>
              <a:rPr lang="en-US" altLang="en-US" sz="3200" dirty="0" smtClean="0"/>
              <a:t>Knowledge </a:t>
            </a:r>
            <a:r>
              <a:rPr lang="en-US" altLang="en-US" sz="3200" dirty="0"/>
              <a:t>Discovery &amp; Data mining (KDD</a:t>
            </a:r>
            <a:r>
              <a:rPr lang="en-US" altLang="en-US" sz="3200" dirty="0" smtClean="0"/>
              <a:t>)</a:t>
            </a:r>
            <a:br>
              <a:rPr lang="en-US" altLang="en-US" sz="3200" dirty="0" smtClean="0"/>
            </a:br>
            <a:r>
              <a:rPr lang="en-US" altLang="en-US" sz="3200" dirty="0" smtClean="0"/>
              <a:t>= </a:t>
            </a:r>
            <a:r>
              <a:rPr lang="en-US" altLang="en-US" sz="3200" dirty="0"/>
              <a:t>Data Science</a:t>
            </a:r>
            <a:endParaRPr lang="en-US" sz="3200" dirty="0" smtClean="0"/>
          </a:p>
        </p:txBody>
      </p:sp>
    </p:spTree>
    <p:custDataLst>
      <p:tags r:id="rId1"/>
    </p:custDataLst>
    <p:extLst>
      <p:ext uri="{BB962C8B-B14F-4D97-AF65-F5344CB8AC3E}">
        <p14:creationId xmlns:p14="http://schemas.microsoft.com/office/powerpoint/2010/main" val="2027590456"/>
      </p:ext>
    </p:extLst>
  </p:cSld>
  <p:clrMapOvr>
    <a:masterClrMapping/>
  </p:clrMapOvr>
  <p:transition spd="slow" advTm="129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data science ?</a:t>
            </a:r>
            <a:br>
              <a:rPr lang="en-US" dirty="0" smtClean="0"/>
            </a:br>
            <a:r>
              <a:rPr lang="en-US" dirty="0" smtClean="0"/>
              <a:t>Hye-Chung Kum</a:t>
            </a:r>
            <a:endParaRPr lang="en-US" dirty="0"/>
          </a:p>
        </p:txBody>
      </p:sp>
      <p:sp>
        <p:nvSpPr>
          <p:cNvPr id="3" name="Content Placeholder 2"/>
          <p:cNvSpPr>
            <a:spLocks noGrp="1"/>
          </p:cNvSpPr>
          <p:nvPr>
            <p:ph idx="1"/>
          </p:nvPr>
        </p:nvSpPr>
        <p:spPr/>
        <p:txBody>
          <a:bodyPr/>
          <a:lstStyle/>
          <a:p>
            <a:r>
              <a:rPr lang="en-US" dirty="0" smtClean="0">
                <a:solidFill>
                  <a:srgbClr val="C00000"/>
                </a:solidFill>
              </a:rPr>
              <a:t>Measurement</a:t>
            </a:r>
            <a:r>
              <a:rPr lang="en-US" dirty="0" smtClean="0"/>
              <a:t>: Smart/clever counting of real things (meaning to people) in the digital data</a:t>
            </a:r>
          </a:p>
          <a:p>
            <a:r>
              <a:rPr lang="en-US" dirty="0" smtClean="0">
                <a:solidFill>
                  <a:srgbClr val="C00000"/>
                </a:solidFill>
              </a:rPr>
              <a:t>Information generation</a:t>
            </a:r>
            <a:r>
              <a:rPr lang="en-US" dirty="0" smtClean="0"/>
              <a:t>: Then modeling using those measures (features)</a:t>
            </a:r>
          </a:p>
          <a:p>
            <a:r>
              <a:rPr lang="en-US" dirty="0" smtClean="0">
                <a:solidFill>
                  <a:srgbClr val="C00000"/>
                </a:solidFill>
              </a:rPr>
              <a:t>Delivery of information</a:t>
            </a:r>
            <a:r>
              <a:rPr lang="en-US" dirty="0" smtClean="0"/>
              <a:t>: Storytelling with data</a:t>
            </a:r>
          </a:p>
          <a:p>
            <a:r>
              <a:rPr lang="en-US" dirty="0" smtClean="0">
                <a:solidFill>
                  <a:srgbClr val="C00000"/>
                </a:solidFill>
              </a:rPr>
              <a:t>Develop agile data pipeline </a:t>
            </a:r>
            <a:r>
              <a:rPr lang="en-US" dirty="0" smtClean="0"/>
              <a:t>for timely processing that can be iteratively updated to track the dynamic ever changing real world</a:t>
            </a:r>
            <a:endParaRPr lang="en-US" dirty="0"/>
          </a:p>
        </p:txBody>
      </p:sp>
    </p:spTree>
    <p:custDataLst>
      <p:tags r:id="rId1"/>
    </p:custDataLst>
    <p:extLst>
      <p:ext uri="{BB962C8B-B14F-4D97-AF65-F5344CB8AC3E}">
        <p14:creationId xmlns:p14="http://schemas.microsoft.com/office/powerpoint/2010/main" val="358008024"/>
      </p:ext>
    </p:extLst>
  </p:cSld>
  <p:clrMapOvr>
    <a:masterClrMapping/>
  </p:clrMapOvr>
  <mc:AlternateContent xmlns:mc="http://schemas.openxmlformats.org/markup-compatibility/2006">
    <mc:Choice xmlns:p14="http://schemas.microsoft.com/office/powerpoint/2010/main" Requires="p14">
      <p:transition spd="slow" p14:dur="2000" advTm="9745"/>
    </mc:Choice>
    <mc:Fallback>
      <p:transition spd="slow" advTm="97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059333" cy="684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636605603"/>
      </p:ext>
    </p:extLst>
  </p:cSld>
  <p:clrMapOvr>
    <a:masterClrMapping/>
  </p:clrMapOvr>
  <mc:AlternateContent xmlns:mc="http://schemas.openxmlformats.org/markup-compatibility/2006">
    <mc:Choice xmlns:p14="http://schemas.microsoft.com/office/powerpoint/2010/main" Requires="p14">
      <p:transition spd="slow" p14:dur="2000" advTm="1284"/>
    </mc:Choice>
    <mc:Fallback>
      <p:transition spd="slow" advTm="1284"/>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Bioinformatics</a:t>
            </a:r>
            <a:br>
              <a:rPr lang="en-US" dirty="0" smtClean="0"/>
            </a:br>
            <a:r>
              <a:rPr lang="en-US" sz="3600" dirty="0" smtClean="0"/>
              <a:t>Apply Data Science to Human Genome Data</a:t>
            </a:r>
            <a:endParaRPr lang="en-US" sz="3600" dirty="0"/>
          </a:p>
        </p:txBody>
      </p:sp>
      <p:pic>
        <p:nvPicPr>
          <p:cNvPr id="4" name="Picture 3"/>
          <p:cNvPicPr>
            <a:picLocks noChangeAspect="1"/>
          </p:cNvPicPr>
          <p:nvPr/>
        </p:nvPicPr>
        <p:blipFill>
          <a:blip r:embed="rId2"/>
          <a:stretch>
            <a:fillRect/>
          </a:stretch>
        </p:blipFill>
        <p:spPr>
          <a:xfrm>
            <a:off x="3581400" y="1262743"/>
            <a:ext cx="5438775" cy="5438775"/>
          </a:xfrm>
          <a:prstGeom prst="rect">
            <a:avLst/>
          </a:prstGeom>
        </p:spPr>
      </p:pic>
      <p:sp>
        <p:nvSpPr>
          <p:cNvPr id="8" name="TextBox 7"/>
          <p:cNvSpPr txBox="1"/>
          <p:nvPr/>
        </p:nvSpPr>
        <p:spPr>
          <a:xfrm>
            <a:off x="3429000" y="5334000"/>
            <a:ext cx="622300" cy="76944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ko-KR" sz="4400" b="1" dirty="0" smtClean="0"/>
              <a:t>+</a:t>
            </a:r>
            <a:endParaRPr lang="en-US" sz="4400" b="1" dirty="0"/>
          </a:p>
        </p:txBody>
      </p:sp>
      <p:sp>
        <p:nvSpPr>
          <p:cNvPr id="5" name="Oval Callout 4"/>
          <p:cNvSpPr/>
          <p:nvPr/>
        </p:nvSpPr>
        <p:spPr>
          <a:xfrm>
            <a:off x="76200" y="1295400"/>
            <a:ext cx="3733800" cy="2286000"/>
          </a:xfrm>
          <a:prstGeom prst="wedgeEllipseCallout">
            <a:avLst>
              <a:gd name="adj1" fmla="val 64413"/>
              <a:gd name="adj2" fmla="val 2510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600" dirty="0" smtClean="0"/>
              <a:t>Biology</a:t>
            </a:r>
            <a:endParaRPr lang="en-US" altLang="en-US" sz="3200" dirty="0"/>
          </a:p>
        </p:txBody>
      </p:sp>
      <p:pic>
        <p:nvPicPr>
          <p:cNvPr id="4098" name="Picture 2" descr="http://dearauthor.com/wp-content/uploads/2012/09/bigstock-binary-stream-12115361-500x3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267200"/>
            <a:ext cx="3136900" cy="2352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14400" y="4800600"/>
            <a:ext cx="1828800" cy="138499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2800" b="1" dirty="0" smtClean="0"/>
              <a:t>Human</a:t>
            </a:r>
          </a:p>
          <a:p>
            <a:pPr algn="ctr"/>
            <a:r>
              <a:rPr lang="en-US" sz="2800" b="1" dirty="0" smtClean="0"/>
              <a:t>Genome</a:t>
            </a:r>
          </a:p>
          <a:p>
            <a:pPr algn="ctr"/>
            <a:r>
              <a:rPr lang="en-US" sz="2800" b="1" dirty="0" smtClean="0"/>
              <a:t>Data</a:t>
            </a:r>
            <a:endParaRPr lang="en-US" sz="2800" b="1" dirty="0"/>
          </a:p>
        </p:txBody>
      </p:sp>
    </p:spTree>
    <p:extLst>
      <p:ext uri="{BB962C8B-B14F-4D97-AF65-F5344CB8AC3E}">
        <p14:creationId xmlns:p14="http://schemas.microsoft.com/office/powerpoint/2010/main" val="3222916671"/>
      </p:ext>
    </p:extLst>
  </p:cSld>
  <p:clrMapOvr>
    <a:masterClrMapping/>
  </p:clrMapOvr>
  <mc:AlternateContent xmlns:mc="http://schemas.openxmlformats.org/markup-compatibility/2006">
    <mc:Choice xmlns:p14="http://schemas.microsoft.com/office/powerpoint/2010/main" Requires="p14">
      <p:transition spd="slow" p14:dur="2000" advTm="12385"/>
    </mc:Choice>
    <mc:Fallback>
      <p:transition spd="slow" advTm="12385"/>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Population </a:t>
            </a:r>
            <a:r>
              <a:rPr lang="en-US" dirty="0"/>
              <a:t>informatics</a:t>
            </a:r>
            <a:br>
              <a:rPr lang="en-US" dirty="0"/>
            </a:br>
            <a:r>
              <a:rPr lang="en-US" sz="3600" dirty="0"/>
              <a:t>Apply Data Science to </a:t>
            </a:r>
            <a:r>
              <a:rPr lang="en-US" sz="3600" dirty="0" smtClean="0"/>
              <a:t>Social </a:t>
            </a:r>
            <a:r>
              <a:rPr lang="en-US" sz="3600" dirty="0"/>
              <a:t>Genome Data</a:t>
            </a:r>
          </a:p>
        </p:txBody>
      </p:sp>
      <p:pic>
        <p:nvPicPr>
          <p:cNvPr id="4" name="Picture 3"/>
          <p:cNvPicPr>
            <a:picLocks noChangeAspect="1"/>
          </p:cNvPicPr>
          <p:nvPr/>
        </p:nvPicPr>
        <p:blipFill>
          <a:blip r:embed="rId3"/>
          <a:stretch>
            <a:fillRect/>
          </a:stretch>
        </p:blipFill>
        <p:spPr>
          <a:xfrm>
            <a:off x="3581400" y="1262743"/>
            <a:ext cx="5438775" cy="5438775"/>
          </a:xfrm>
          <a:prstGeom prst="rect">
            <a:avLst/>
          </a:prstGeom>
        </p:spPr>
      </p:pic>
      <p:sp>
        <p:nvSpPr>
          <p:cNvPr id="5" name="Oval Callout 4"/>
          <p:cNvSpPr/>
          <p:nvPr/>
        </p:nvSpPr>
        <p:spPr>
          <a:xfrm>
            <a:off x="76200" y="1295400"/>
            <a:ext cx="3733800" cy="2286000"/>
          </a:xfrm>
          <a:prstGeom prst="wedgeEllipseCallout">
            <a:avLst>
              <a:gd name="adj1" fmla="val 64413"/>
              <a:gd name="adj2" fmla="val 25107"/>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en-US" sz="2400" dirty="0" smtClean="0"/>
              <a:t>Studies </a:t>
            </a:r>
            <a:r>
              <a:rPr lang="en-US" altLang="en-US" sz="2400" dirty="0"/>
              <a:t>of </a:t>
            </a:r>
            <a:r>
              <a:rPr lang="en-US" altLang="en-US" sz="2400" dirty="0" smtClean="0"/>
              <a:t>society (groups </a:t>
            </a:r>
            <a:r>
              <a:rPr lang="en-US" altLang="en-US" sz="2400" dirty="0"/>
              <a:t>of </a:t>
            </a:r>
            <a:r>
              <a:rPr lang="en-US" altLang="en-US" sz="2400" dirty="0" smtClean="0"/>
              <a:t>people)</a:t>
            </a:r>
          </a:p>
          <a:p>
            <a:pPr marL="342900" indent="-342900">
              <a:buFont typeface="Arial" panose="020B0604020202020204" pitchFamily="34" charset="0"/>
              <a:buChar char="•"/>
            </a:pPr>
            <a:r>
              <a:rPr lang="en-US" altLang="en-US" sz="2000" dirty="0" smtClean="0"/>
              <a:t>Social sciences </a:t>
            </a:r>
          </a:p>
          <a:p>
            <a:pPr marL="342900" indent="-342900">
              <a:buFont typeface="Arial" panose="020B0604020202020204" pitchFamily="34" charset="0"/>
              <a:buChar char="•"/>
            </a:pPr>
            <a:r>
              <a:rPr lang="en-US" altLang="en-US" sz="2000" dirty="0" smtClean="0"/>
              <a:t>Health </a:t>
            </a:r>
            <a:r>
              <a:rPr lang="en-US" altLang="en-US" sz="2000" dirty="0"/>
              <a:t>sciences (</a:t>
            </a:r>
            <a:r>
              <a:rPr lang="en-US" altLang="en-US" sz="2000" dirty="0" smtClean="0"/>
              <a:t>population health)</a:t>
            </a:r>
            <a:endParaRPr lang="en-US" altLang="en-US" sz="2000" dirty="0"/>
          </a:p>
        </p:txBody>
      </p:sp>
      <p:pic>
        <p:nvPicPr>
          <p:cNvPr id="4098" name="Picture 2" descr="http://dearauthor.com/wp-content/uploads/2012/09/bigstock-binary-stream-12115361-500x37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267200"/>
            <a:ext cx="3136900" cy="2352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14400" y="4800600"/>
            <a:ext cx="1828800" cy="138499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sz="2800" b="1" dirty="0" smtClean="0"/>
              <a:t>Social Genome</a:t>
            </a:r>
          </a:p>
          <a:p>
            <a:pPr algn="ctr"/>
            <a:r>
              <a:rPr lang="en-US" sz="2800" b="1" dirty="0" smtClean="0"/>
              <a:t>Data</a:t>
            </a:r>
            <a:endParaRPr lang="en-US" sz="2800" b="1" dirty="0"/>
          </a:p>
        </p:txBody>
      </p:sp>
      <p:sp>
        <p:nvSpPr>
          <p:cNvPr id="7" name="TextBox 6"/>
          <p:cNvSpPr txBox="1"/>
          <p:nvPr/>
        </p:nvSpPr>
        <p:spPr>
          <a:xfrm>
            <a:off x="3429000" y="5334000"/>
            <a:ext cx="622300" cy="769441"/>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ko-KR" sz="4400" b="1" dirty="0" smtClean="0"/>
              <a:t>+</a:t>
            </a:r>
            <a:endParaRPr lang="en-US" sz="4400" b="1" dirty="0"/>
          </a:p>
        </p:txBody>
      </p:sp>
    </p:spTree>
    <p:extLst>
      <p:ext uri="{BB962C8B-B14F-4D97-AF65-F5344CB8AC3E}">
        <p14:creationId xmlns:p14="http://schemas.microsoft.com/office/powerpoint/2010/main" val="3146631443"/>
      </p:ext>
    </p:extLst>
  </p:cSld>
  <p:clrMapOvr>
    <a:masterClrMapping/>
  </p:clrMapOvr>
  <mc:AlternateContent xmlns:mc="http://schemas.openxmlformats.org/markup-compatibility/2006">
    <mc:Choice xmlns:p14="http://schemas.microsoft.com/office/powerpoint/2010/main" Requires="p14">
      <p:transition spd="slow" p14:dur="2000" advTm="19339"/>
    </mc:Choice>
    <mc:Fallback>
      <p:transition spd="slow" advTm="19339"/>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Content Placeholder 5"/>
          <p:cNvSpPr>
            <a:spLocks noGrp="1"/>
          </p:cNvSpPr>
          <p:nvPr>
            <p:ph idx="1"/>
          </p:nvPr>
        </p:nvSpPr>
        <p:spPr>
          <a:xfrm>
            <a:off x="1600200" y="1295400"/>
            <a:ext cx="7467600" cy="1052344"/>
          </a:xfrm>
        </p:spPr>
        <p:txBody>
          <a:bodyPr>
            <a:normAutofit/>
          </a:bodyPr>
          <a:lstStyle/>
          <a:p>
            <a:pPr marL="354330" indent="0">
              <a:buNone/>
              <a:defRPr/>
            </a:pPr>
            <a:r>
              <a:rPr lang="en-US" sz="2800" dirty="0">
                <a:solidFill>
                  <a:srgbClr val="414141"/>
                </a:solidFill>
                <a:latin typeface="Gill Sans Light" charset="0"/>
                <a:ea typeface="ヒラギノ角ゴ ProN W3" charset="-128"/>
                <a:sym typeface="Gill Sans Light" charset="0"/>
              </a:rPr>
              <a:t>Our activities from birth until death leave </a:t>
            </a:r>
            <a:r>
              <a:rPr lang="en-US" sz="2800" b="1" dirty="0">
                <a:solidFill>
                  <a:srgbClr val="0070C0"/>
                </a:solidFill>
                <a:latin typeface="Gill Sans Light" charset="0"/>
                <a:ea typeface="ヒラギノ角ゴ ProN W3" charset="-128"/>
                <a:sym typeface="Gill Sans Light" charset="0"/>
              </a:rPr>
              <a:t>digital traces </a:t>
            </a:r>
            <a:r>
              <a:rPr lang="en-US" sz="2800" dirty="0">
                <a:solidFill>
                  <a:srgbClr val="414141"/>
                </a:solidFill>
                <a:latin typeface="Gill Sans Light" charset="0"/>
                <a:ea typeface="ヒラギノ角ゴ ProN W3" charset="-128"/>
                <a:sym typeface="Gill Sans Light" charset="0"/>
              </a:rPr>
              <a:t>in large databases </a:t>
            </a:r>
          </a:p>
        </p:txBody>
      </p:sp>
      <p:sp>
        <p:nvSpPr>
          <p:cNvPr id="5124" name="TextBox 1"/>
          <p:cNvSpPr txBox="1">
            <a:spLocks noChangeArrowheads="1"/>
          </p:cNvSpPr>
          <p:nvPr/>
        </p:nvSpPr>
        <p:spPr bwMode="auto">
          <a:xfrm>
            <a:off x="388621" y="102870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dirty="0">
                <a:solidFill>
                  <a:srgbClr val="4F81BD"/>
                </a:solidFill>
                <a:sym typeface="Webdings" panose="05030102010509060703" pitchFamily="18" charset="2"/>
              </a:rPr>
              <a:t></a:t>
            </a:r>
            <a:endParaRPr lang="en-US" altLang="en-US" sz="9720" dirty="0">
              <a:solidFill>
                <a:srgbClr val="4F81BD"/>
              </a:solidFill>
            </a:endParaRPr>
          </a:p>
        </p:txBody>
      </p:sp>
      <p:sp>
        <p:nvSpPr>
          <p:cNvPr id="5125" name="TextBox 4"/>
          <p:cNvSpPr txBox="1">
            <a:spLocks noChangeArrowheads="1"/>
          </p:cNvSpPr>
          <p:nvPr/>
        </p:nvSpPr>
        <p:spPr bwMode="auto">
          <a:xfrm>
            <a:off x="388621" y="205740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dirty="0">
                <a:solidFill>
                  <a:srgbClr val="4F81BD"/>
                </a:solidFill>
                <a:sym typeface="Webdings" panose="05030102010509060703" pitchFamily="18" charset="2"/>
              </a:rPr>
              <a:t></a:t>
            </a:r>
            <a:endParaRPr lang="en-US" altLang="en-US" sz="9720" dirty="0">
              <a:solidFill>
                <a:srgbClr val="4F81BD"/>
              </a:solidFill>
            </a:endParaRPr>
          </a:p>
        </p:txBody>
      </p:sp>
      <p:sp>
        <p:nvSpPr>
          <p:cNvPr id="5126" name="TextBox 5"/>
          <p:cNvSpPr txBox="1">
            <a:spLocks noChangeArrowheads="1"/>
          </p:cNvSpPr>
          <p:nvPr/>
        </p:nvSpPr>
        <p:spPr bwMode="auto">
          <a:xfrm>
            <a:off x="388621" y="350520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dirty="0">
                <a:solidFill>
                  <a:srgbClr val="4F81BD"/>
                </a:solidFill>
                <a:sym typeface="Webdings" panose="05030102010509060703" pitchFamily="18" charset="2"/>
              </a:rPr>
              <a:t></a:t>
            </a:r>
            <a:endParaRPr lang="en-US" altLang="en-US" sz="9720" dirty="0">
              <a:solidFill>
                <a:srgbClr val="4F81BD"/>
              </a:solidFill>
            </a:endParaRPr>
          </a:p>
        </p:txBody>
      </p:sp>
      <p:sp>
        <p:nvSpPr>
          <p:cNvPr id="5127" name="TextBox 6"/>
          <p:cNvSpPr txBox="1">
            <a:spLocks noChangeArrowheads="1"/>
          </p:cNvSpPr>
          <p:nvPr/>
        </p:nvSpPr>
        <p:spPr bwMode="auto">
          <a:xfrm>
            <a:off x="388621" y="4953000"/>
            <a:ext cx="1431800" cy="1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altLang="en-US" sz="9720" dirty="0">
                <a:solidFill>
                  <a:srgbClr val="4F81BD"/>
                </a:solidFill>
                <a:sym typeface="Webdings" panose="05030102010509060703" pitchFamily="18" charset="2"/>
              </a:rPr>
              <a:t></a:t>
            </a:r>
            <a:endParaRPr lang="en-US" altLang="en-US" sz="9720" dirty="0">
              <a:solidFill>
                <a:srgbClr val="4F81BD"/>
              </a:solidFill>
            </a:endParaRPr>
          </a:p>
        </p:txBody>
      </p:sp>
      <p:sp>
        <p:nvSpPr>
          <p:cNvPr id="5128" name="Rectangle 1"/>
          <p:cNvSpPr>
            <a:spLocks noChangeArrowheads="1"/>
          </p:cNvSpPr>
          <p:nvPr/>
        </p:nvSpPr>
        <p:spPr bwMode="auto">
          <a:xfrm>
            <a:off x="1600200" y="5056105"/>
            <a:ext cx="746760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r>
              <a:rPr lang="en-US" sz="2800" dirty="0" smtClean="0"/>
              <a:t>It holds </a:t>
            </a:r>
            <a:r>
              <a:rPr lang="en-US" sz="2800" b="1" dirty="0" smtClean="0">
                <a:solidFill>
                  <a:schemeClr val="accent1"/>
                </a:solidFill>
              </a:rPr>
              <a:t>crucial </a:t>
            </a:r>
            <a:r>
              <a:rPr lang="en-US" sz="2800" b="1" dirty="0">
                <a:solidFill>
                  <a:schemeClr val="accent1"/>
                </a:solidFill>
              </a:rPr>
              <a:t>insights </a:t>
            </a:r>
            <a:r>
              <a:rPr lang="en-US" sz="2800" dirty="0"/>
              <a:t>into many of the most challenging problems facing our </a:t>
            </a:r>
            <a:r>
              <a:rPr lang="en-US" sz="2800" dirty="0" smtClean="0"/>
              <a:t>society </a:t>
            </a:r>
            <a:r>
              <a:rPr lang="en-US" sz="2000" dirty="0" smtClean="0"/>
              <a:t>(i.e</a:t>
            </a:r>
            <a:r>
              <a:rPr lang="en-US" sz="2000" dirty="0"/>
              <a:t>. affordable and accessible quality healthcare, economics, education, employment, and welfare)</a:t>
            </a:r>
            <a:endParaRPr lang="en-US" altLang="en-US" sz="2000" b="1" dirty="0">
              <a:solidFill>
                <a:srgbClr val="0070C0"/>
              </a:solidFill>
            </a:endParaRPr>
          </a:p>
        </p:txBody>
      </p:sp>
      <p:sp>
        <p:nvSpPr>
          <p:cNvPr id="5129" name="Rectangle 2"/>
          <p:cNvSpPr>
            <a:spLocks noChangeArrowheads="1"/>
          </p:cNvSpPr>
          <p:nvPr/>
        </p:nvSpPr>
        <p:spPr bwMode="auto">
          <a:xfrm>
            <a:off x="1606338" y="2543483"/>
            <a:ext cx="7332398"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l" eaLnBrk="1" hangingPunct="1"/>
            <a:r>
              <a:rPr lang="en-US" altLang="en-US" sz="2800" dirty="0">
                <a:sym typeface="Wingdings" panose="05000000000000000000" pitchFamily="2" charset="2"/>
              </a:rPr>
              <a:t>D</a:t>
            </a:r>
            <a:r>
              <a:rPr lang="en-US" altLang="en-US" sz="2800" dirty="0"/>
              <a:t>igital traces capture our </a:t>
            </a:r>
            <a:r>
              <a:rPr lang="en-US" altLang="en-US" sz="2800" b="1" dirty="0">
                <a:solidFill>
                  <a:srgbClr val="0070C0"/>
                </a:solidFill>
              </a:rPr>
              <a:t>social genome</a:t>
            </a:r>
            <a:r>
              <a:rPr lang="en-US" altLang="en-US" sz="2800" dirty="0"/>
              <a:t>, the footprints of our society</a:t>
            </a:r>
          </a:p>
        </p:txBody>
      </p:sp>
      <p:sp>
        <p:nvSpPr>
          <p:cNvPr id="5130" name="Rectangle 3"/>
          <p:cNvSpPr>
            <a:spLocks noChangeArrowheads="1"/>
          </p:cNvSpPr>
          <p:nvPr/>
        </p:nvSpPr>
        <p:spPr bwMode="auto">
          <a:xfrm>
            <a:off x="1593574" y="3818808"/>
            <a:ext cx="7224235"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l" eaLnBrk="1" hangingPunct="1"/>
            <a:r>
              <a:rPr lang="en-US" altLang="en-US" sz="2800" dirty="0"/>
              <a:t>The social genome data are </a:t>
            </a:r>
            <a:r>
              <a:rPr lang="en-US" altLang="en-US" sz="2800" b="1" dirty="0" smtClean="0">
                <a:solidFill>
                  <a:srgbClr val="0070C0"/>
                </a:solidFill>
              </a:rPr>
              <a:t>massive</a:t>
            </a:r>
            <a:r>
              <a:rPr lang="en-US" altLang="en-US" sz="2800" dirty="0" smtClean="0">
                <a:solidFill>
                  <a:srgbClr val="0070C0"/>
                </a:solidFill>
              </a:rPr>
              <a:t> </a:t>
            </a:r>
            <a:r>
              <a:rPr lang="en-US" altLang="en-US" sz="2800" dirty="0"/>
              <a:t>and </a:t>
            </a:r>
            <a:r>
              <a:rPr lang="en-US" altLang="en-US" sz="2800" b="1" dirty="0" smtClean="0">
                <a:solidFill>
                  <a:srgbClr val="0070C0"/>
                </a:solidFill>
              </a:rPr>
              <a:t>chaotic</a:t>
            </a:r>
            <a:endParaRPr lang="en-US" altLang="en-US" sz="2800" b="1" dirty="0">
              <a:solidFill>
                <a:srgbClr val="0070C0"/>
              </a:solidFill>
            </a:endParaRPr>
          </a:p>
        </p:txBody>
      </p:sp>
      <p:sp>
        <p:nvSpPr>
          <p:cNvPr id="13" name="Title 4"/>
          <p:cNvSpPr>
            <a:spLocks noGrp="1"/>
          </p:cNvSpPr>
          <p:nvPr>
            <p:ph type="title"/>
          </p:nvPr>
        </p:nvSpPr>
        <p:spPr>
          <a:xfrm>
            <a:off x="1295400" y="0"/>
            <a:ext cx="7848600" cy="1143000"/>
          </a:xfrm>
        </p:spPr>
        <p:txBody>
          <a:bodyPr/>
          <a:lstStyle/>
          <a:p>
            <a:r>
              <a:rPr lang="en-US" dirty="0" smtClean="0"/>
              <a:t>The Power of the Social Genome</a:t>
            </a:r>
            <a:endParaRPr lang="en-US" dirty="0"/>
          </a:p>
        </p:txBody>
      </p:sp>
    </p:spTree>
    <p:extLst>
      <p:ext uri="{BB962C8B-B14F-4D97-AF65-F5344CB8AC3E}">
        <p14:creationId xmlns:p14="http://schemas.microsoft.com/office/powerpoint/2010/main" val="880773721"/>
      </p:ext>
    </p:extLst>
  </p:cSld>
  <p:clrMapOvr>
    <a:masterClrMapping/>
  </p:clrMapOvr>
  <p:transition spd="slow" advTm="20416"/>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fontScale="90000"/>
          </a:bodyPr>
          <a:lstStyle/>
          <a:p>
            <a:pPr>
              <a:defRPr/>
            </a:pPr>
            <a:r>
              <a:rPr lang="en-US" dirty="0"/>
              <a:t>The Impact: Population </a:t>
            </a:r>
            <a:r>
              <a:rPr lang="en-US" dirty="0" smtClean="0"/>
              <a:t>Informatics</a:t>
            </a:r>
            <a:endParaRPr lang="en-US" dirty="0"/>
          </a:p>
        </p:txBody>
      </p:sp>
      <p:sp>
        <p:nvSpPr>
          <p:cNvPr id="11267" name="Content Placeholder 2"/>
          <p:cNvSpPr>
            <a:spLocks noGrp="1"/>
          </p:cNvSpPr>
          <p:nvPr>
            <p:ph idx="1"/>
          </p:nvPr>
        </p:nvSpPr>
        <p:spPr>
          <a:xfrm>
            <a:off x="3505200" y="1143000"/>
            <a:ext cx="5638800" cy="5029200"/>
          </a:xfrm>
        </p:spPr>
        <p:txBody>
          <a:bodyPr anchor="t">
            <a:noAutofit/>
          </a:bodyPr>
          <a:lstStyle/>
          <a:p>
            <a:pPr>
              <a:lnSpc>
                <a:spcPct val="110000"/>
              </a:lnSpc>
              <a:defRPr/>
            </a:pPr>
            <a:r>
              <a:rPr lang="en-US" sz="2000" dirty="0"/>
              <a:t>Game changing research</a:t>
            </a:r>
          </a:p>
          <a:p>
            <a:pPr lvl="1">
              <a:lnSpc>
                <a:spcPct val="110000"/>
              </a:lnSpc>
              <a:defRPr/>
            </a:pPr>
            <a:r>
              <a:rPr lang="en-US" sz="1800" dirty="0"/>
              <a:t>Transform health and social sciences</a:t>
            </a:r>
          </a:p>
          <a:p>
            <a:pPr lvl="1">
              <a:lnSpc>
                <a:spcPct val="110000"/>
              </a:lnSpc>
              <a:defRPr/>
            </a:pPr>
            <a:r>
              <a:rPr lang="en-US" sz="1800" dirty="0"/>
              <a:t>Major impact on public policy, public health, resource management</a:t>
            </a:r>
          </a:p>
          <a:p>
            <a:pPr lvl="1">
              <a:lnSpc>
                <a:spcPct val="110000"/>
              </a:lnSpc>
              <a:defRPr/>
            </a:pPr>
            <a:r>
              <a:rPr lang="en-US" sz="1800" dirty="0"/>
              <a:t>Social genome data can tell us about how people live, work, respond to change, and make decisions, and most importantly the collective impact of these individual decisions. </a:t>
            </a:r>
          </a:p>
          <a:p>
            <a:pPr lvl="1">
              <a:lnSpc>
                <a:spcPct val="110000"/>
              </a:lnSpc>
              <a:defRPr/>
            </a:pPr>
            <a:r>
              <a:rPr lang="en-US" sz="1800" dirty="0"/>
              <a:t>Such insights help us understand the root causes of social and public health problems, predict the downstream effects of different policy options, and allocate our collective resources for the greatest impact.</a:t>
            </a:r>
          </a:p>
          <a:p>
            <a:pPr>
              <a:lnSpc>
                <a:spcPct val="110000"/>
              </a:lnSpc>
              <a:defRPr/>
            </a:pPr>
            <a:r>
              <a:rPr lang="en-US" sz="2000" dirty="0" smtClean="0"/>
              <a:t>Easier </a:t>
            </a:r>
            <a:r>
              <a:rPr lang="en-US" sz="2000" dirty="0"/>
              <a:t>and safer access to better data </a:t>
            </a:r>
            <a:r>
              <a:rPr lang="en-US" sz="2000" dirty="0" smtClean="0"/>
              <a:t>&amp; </a:t>
            </a:r>
            <a:r>
              <a:rPr lang="en-US" sz="2000" dirty="0"/>
              <a:t>tools</a:t>
            </a:r>
          </a:p>
          <a:p>
            <a:pPr lvl="1">
              <a:lnSpc>
                <a:spcPct val="110000"/>
              </a:lnSpc>
              <a:defRPr/>
            </a:pPr>
            <a:r>
              <a:rPr lang="en-US" sz="1800" dirty="0"/>
              <a:t>Improved security of sensitive data</a:t>
            </a:r>
          </a:p>
          <a:p>
            <a:pPr lvl="1">
              <a:lnSpc>
                <a:spcPct val="110000"/>
              </a:lnSpc>
              <a:defRPr/>
            </a:pPr>
            <a:r>
              <a:rPr lang="en-US" sz="1800" dirty="0"/>
              <a:t>Improved integration of data</a:t>
            </a:r>
            <a:endParaRPr lang="en-US" sz="2000" dirty="0"/>
          </a:p>
          <a:p>
            <a:pPr>
              <a:lnSpc>
                <a:spcPct val="110000"/>
              </a:lnSpc>
              <a:defRPr/>
            </a:pPr>
            <a:r>
              <a:rPr lang="en-US" sz="2000" dirty="0"/>
              <a:t>Reasonable cost </a:t>
            </a:r>
            <a:endParaRPr lang="en-US" sz="2000" dirty="0" smtClean="0"/>
          </a:p>
          <a:p>
            <a:pPr>
              <a:spcBef>
                <a:spcPts val="1620"/>
              </a:spcBef>
              <a:defRPr/>
            </a:pPr>
            <a:endParaRPr lang="en-US" sz="1800" b="1" dirty="0" smtClean="0">
              <a:solidFill>
                <a:srgbClr val="FF6600"/>
              </a:solidFill>
            </a:endParaRPr>
          </a:p>
        </p:txBody>
      </p:sp>
      <p:sp>
        <p:nvSpPr>
          <p:cNvPr id="7" name="Rectangle 2"/>
          <p:cNvSpPr>
            <a:spLocks noChangeArrowheads="1"/>
          </p:cNvSpPr>
          <p:nvPr/>
        </p:nvSpPr>
        <p:spPr bwMode="auto">
          <a:xfrm>
            <a:off x="381000" y="5334000"/>
            <a:ext cx="3048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algn="ctr" eaLnBrk="1" hangingPunct="1"/>
            <a:r>
              <a:rPr lang="en-US" altLang="en-US" sz="1200" dirty="0"/>
              <a:t>Source: Gary King. Ensuring the Data-Rich Future of the Social Sciences, </a:t>
            </a:r>
            <a:r>
              <a:rPr lang="en-US" altLang="en-US" sz="1200" i="1" dirty="0"/>
              <a:t>Science</a:t>
            </a:r>
            <a:r>
              <a:rPr lang="en-US" altLang="en-US" sz="1200" dirty="0"/>
              <a:t>, </a:t>
            </a:r>
            <a:r>
              <a:rPr lang="en-US" altLang="en-US" sz="1200" dirty="0" err="1"/>
              <a:t>vol</a:t>
            </a:r>
            <a:r>
              <a:rPr lang="en-US" altLang="en-US" sz="1200" dirty="0"/>
              <a:t> 331, 2011, pp 719-721.</a:t>
            </a:r>
          </a:p>
        </p:txBody>
      </p:sp>
      <p:pic>
        <p:nvPicPr>
          <p:cNvPr id="8"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76400"/>
            <a:ext cx="3437892" cy="357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0750470"/>
      </p:ext>
    </p:extLst>
  </p:cSld>
  <p:clrMapOvr>
    <a:masterClrMapping/>
  </p:clrMapOvr>
  <mc:AlternateContent xmlns:mc="http://schemas.openxmlformats.org/markup-compatibility/2006">
    <mc:Choice xmlns:p14="http://schemas.microsoft.com/office/powerpoint/2010/main" Requires="p14">
      <p:transition spd="slow" p14:dur="2000" advTm="4614"/>
    </mc:Choice>
    <mc:Fallback>
      <p:transition spd="slow" advTm="46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51"/>
          <p:cNvSpPr>
            <a:spLocks noChangeArrowheads="1"/>
          </p:cNvSpPr>
          <p:nvPr/>
        </p:nvSpPr>
        <p:spPr bwMode="auto">
          <a:xfrm>
            <a:off x="2118841" y="5493245"/>
            <a:ext cx="70251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dirty="0"/>
              <a:t>Population </a:t>
            </a:r>
            <a:r>
              <a:rPr lang="en-US" altLang="en-US" sz="2400" b="1" dirty="0" smtClean="0"/>
              <a:t>Informatics</a:t>
            </a:r>
            <a:r>
              <a:rPr lang="en-US" sz="1800" dirty="0" smtClean="0"/>
              <a:t>: The systematic study of populations via secondary analysis of massive data collections (“big data”) about people.</a:t>
            </a:r>
            <a:endParaRPr lang="en-US" sz="800" dirty="0" smtClean="0"/>
          </a:p>
        </p:txBody>
      </p:sp>
      <p:pic>
        <p:nvPicPr>
          <p:cNvPr id="11267" name="Picture 42" descr="UNC_logo_w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1913" y="860425"/>
            <a:ext cx="14001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8" name="Group 15"/>
          <p:cNvGrpSpPr>
            <a:grpSpLocks/>
          </p:cNvGrpSpPr>
          <p:nvPr/>
        </p:nvGrpSpPr>
        <p:grpSpPr bwMode="auto">
          <a:xfrm>
            <a:off x="222250" y="91228"/>
            <a:ext cx="8699500" cy="5385837"/>
            <a:chOff x="222250" y="203201"/>
            <a:chExt cx="8699500" cy="5435599"/>
          </a:xfrm>
        </p:grpSpPr>
        <p:sp>
          <p:nvSpPr>
            <p:cNvPr id="42" name="Rectangle 41"/>
            <p:cNvSpPr/>
            <p:nvPr/>
          </p:nvSpPr>
          <p:spPr>
            <a:xfrm>
              <a:off x="222250" y="203201"/>
              <a:ext cx="8699500" cy="543559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graphicFrame>
          <p:nvGraphicFramePr>
            <p:cNvPr id="43" name="Diagram 42"/>
            <p:cNvGraphicFramePr/>
            <p:nvPr/>
          </p:nvGraphicFramePr>
          <p:xfrm>
            <a:off x="412750" y="990600"/>
            <a:ext cx="8318500" cy="4508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274" name="Rectangle 9"/>
            <p:cNvSpPr>
              <a:spLocks noChangeArrowheads="1"/>
            </p:cNvSpPr>
            <p:nvPr/>
          </p:nvSpPr>
          <p:spPr bwMode="auto">
            <a:xfrm>
              <a:off x="3064732" y="2044157"/>
              <a:ext cx="3014543" cy="96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dirty="0" smtClean="0">
                <a:solidFill>
                  <a:schemeClr val="bg1"/>
                </a:solidFill>
              </a:endParaRPr>
            </a:p>
            <a:p>
              <a:pPr algn="ctr" eaLnBrk="1" hangingPunct="1">
                <a:spcBef>
                  <a:spcPct val="0"/>
                </a:spcBef>
                <a:buFontTx/>
                <a:buNone/>
              </a:pPr>
              <a:r>
                <a:rPr lang="en-US" altLang="en-US" sz="2000" b="1" dirty="0" smtClean="0">
                  <a:solidFill>
                    <a:schemeClr val="bg1"/>
                  </a:solidFill>
                </a:rPr>
                <a:t>Information</a:t>
              </a:r>
              <a:endParaRPr lang="en-US" altLang="en-US" sz="1800" b="1" dirty="0">
                <a:solidFill>
                  <a:schemeClr val="bg1"/>
                </a:solidFill>
              </a:endParaRPr>
            </a:p>
            <a:p>
              <a:pPr algn="ctr" eaLnBrk="1" hangingPunct="1">
                <a:spcBef>
                  <a:spcPct val="0"/>
                </a:spcBef>
                <a:buFontTx/>
                <a:buNone/>
              </a:pPr>
              <a:r>
                <a:rPr lang="en-US" altLang="en-US" sz="1800" dirty="0">
                  <a:solidFill>
                    <a:schemeClr val="bg1"/>
                  </a:solidFill>
                </a:rPr>
                <a:t>Broad new </a:t>
              </a:r>
              <a:r>
                <a:rPr lang="en-US" altLang="en-US" sz="1800" dirty="0" smtClean="0">
                  <a:solidFill>
                    <a:schemeClr val="bg1"/>
                  </a:solidFill>
                </a:rPr>
                <a:t>research</a:t>
              </a:r>
              <a:r>
                <a:rPr lang="en-US" altLang="en-US" sz="1800" dirty="0">
                  <a:solidFill>
                    <a:schemeClr val="bg1"/>
                  </a:solidFill>
                </a:rPr>
                <a:t> </a:t>
              </a:r>
              <a:r>
                <a:rPr lang="en-US" altLang="en-US" sz="1800" dirty="0" smtClean="0">
                  <a:solidFill>
                    <a:schemeClr val="bg1"/>
                  </a:solidFill>
                </a:rPr>
                <a:t>questions</a:t>
              </a:r>
              <a:endParaRPr lang="en-US" altLang="en-US" sz="1800" dirty="0">
                <a:solidFill>
                  <a:schemeClr val="bg1"/>
                </a:solidFill>
              </a:endParaRPr>
            </a:p>
          </p:txBody>
        </p:sp>
        <p:sp>
          <p:nvSpPr>
            <p:cNvPr id="11275" name="TextBox 10"/>
            <p:cNvSpPr txBox="1">
              <a:spLocks noChangeArrowheads="1"/>
            </p:cNvSpPr>
            <p:nvPr/>
          </p:nvSpPr>
          <p:spPr bwMode="auto">
            <a:xfrm>
              <a:off x="1555750" y="3206511"/>
              <a:ext cx="6032500" cy="8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000" b="1" dirty="0" smtClean="0">
                <a:solidFill>
                  <a:schemeClr val="bg1"/>
                </a:solidFill>
              </a:endParaRPr>
            </a:p>
            <a:p>
              <a:pPr algn="ctr" eaLnBrk="1" hangingPunct="1">
                <a:spcBef>
                  <a:spcPct val="0"/>
                </a:spcBef>
                <a:buFontTx/>
                <a:buNone/>
              </a:pPr>
              <a:r>
                <a:rPr lang="en-US" altLang="en-US" sz="2000" b="1" dirty="0" smtClean="0">
                  <a:solidFill>
                    <a:schemeClr val="bg1"/>
                  </a:solidFill>
                </a:rPr>
                <a:t>Methods</a:t>
              </a:r>
              <a:endParaRPr lang="en-US" altLang="en-US" sz="2000" b="1" dirty="0">
                <a:solidFill>
                  <a:schemeClr val="bg1"/>
                </a:solidFill>
              </a:endParaRPr>
            </a:p>
            <a:p>
              <a:pPr algn="ctr" eaLnBrk="1" hangingPunct="1">
                <a:spcBef>
                  <a:spcPct val="0"/>
                </a:spcBef>
                <a:buFontTx/>
                <a:buNone/>
              </a:pPr>
              <a:r>
                <a:rPr lang="en-US" altLang="en-US" sz="1800" dirty="0" err="1" smtClean="0">
                  <a:solidFill>
                    <a:schemeClr val="bg1"/>
                  </a:solidFill>
                </a:rPr>
                <a:t>Datamining</a:t>
              </a:r>
              <a:r>
                <a:rPr lang="en-US" altLang="en-US" sz="1800" dirty="0">
                  <a:solidFill>
                    <a:schemeClr val="bg1"/>
                  </a:solidFill>
                </a:rPr>
                <a:t> </a:t>
              </a:r>
              <a:r>
                <a:rPr lang="en-US" altLang="en-US" sz="1800" dirty="0" smtClean="0">
                  <a:solidFill>
                    <a:schemeClr val="bg1"/>
                  </a:solidFill>
                </a:rPr>
                <a:t>&amp; Statistical methods</a:t>
              </a:r>
              <a:endParaRPr lang="en-US" altLang="en-US" sz="1800" b="1" dirty="0">
                <a:solidFill>
                  <a:schemeClr val="bg1"/>
                </a:solidFill>
              </a:endParaRPr>
            </a:p>
          </p:txBody>
        </p:sp>
        <p:sp>
          <p:nvSpPr>
            <p:cNvPr id="13" name="Oval 12"/>
            <p:cNvSpPr/>
            <p:nvPr/>
          </p:nvSpPr>
          <p:spPr>
            <a:xfrm>
              <a:off x="2990850" y="292461"/>
              <a:ext cx="3162300" cy="660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dirty="0"/>
                <a:t>Actionable</a:t>
              </a:r>
            </a:p>
            <a:p>
              <a:pPr algn="ctr" eaLnBrk="1" hangingPunct="1">
                <a:defRPr/>
              </a:pPr>
              <a:r>
                <a:rPr lang="en-US" sz="1800" dirty="0"/>
                <a:t>Policy and Practice</a:t>
              </a:r>
            </a:p>
          </p:txBody>
        </p:sp>
      </p:grpSp>
      <p:sp>
        <p:nvSpPr>
          <p:cNvPr id="14" name="Rectangle 13"/>
          <p:cNvSpPr/>
          <p:nvPr/>
        </p:nvSpPr>
        <p:spPr>
          <a:xfrm>
            <a:off x="0" y="0"/>
            <a:ext cx="9144000" cy="685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Trapezoid 4"/>
          <p:cNvSpPr/>
          <p:nvPr/>
        </p:nvSpPr>
        <p:spPr bwMode="auto">
          <a:xfrm>
            <a:off x="1868488" y="2847975"/>
            <a:ext cx="5407025" cy="1162050"/>
          </a:xfrm>
          <a:prstGeom prst="rect">
            <a:avLst/>
          </a:prstGeom>
        </p:spPr>
        <p:style>
          <a:lnRef idx="0">
            <a:scrgbClr r="0" g="0" b="0"/>
          </a:lnRef>
          <a:fillRef idx="0">
            <a:scrgbClr r="0" g="0" b="0"/>
          </a:fillRef>
          <a:effectRef idx="0">
            <a:scrgbClr r="0" g="0" b="0"/>
          </a:effectRef>
          <a:fontRef idx="minor">
            <a:schemeClr val="lt1"/>
          </a:fontRef>
        </p:style>
        <p:txBody>
          <a:bodyPr lIns="22860" tIns="22860" rIns="22860" bIns="22860" spcCol="1270" anchor="ctr"/>
          <a:lstStyle/>
          <a:p>
            <a:pPr algn="ctr" defTabSz="800100" eaLnBrk="1" hangingPunct="1">
              <a:spcAft>
                <a:spcPts val="0"/>
              </a:spcAft>
              <a:defRPr/>
            </a:pPr>
            <a:endParaRPr lang="en-US" sz="2400" b="1" dirty="0">
              <a:solidFill>
                <a:schemeClr val="bg1"/>
              </a:solidFill>
            </a:endParaRPr>
          </a:p>
        </p:txBody>
      </p:sp>
      <p:pic>
        <p:nvPicPr>
          <p:cNvPr id="11271" name="Picture 2" descr="http://pinformatics.web.unc.edu/files/2012/10/pinfo7_colo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2249" y="5594987"/>
            <a:ext cx="1821947" cy="5760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51"/>
          <p:cNvSpPr>
            <a:spLocks noChangeArrowheads="1"/>
          </p:cNvSpPr>
          <p:nvPr/>
        </p:nvSpPr>
        <p:spPr bwMode="auto">
          <a:xfrm>
            <a:off x="222250" y="6273225"/>
            <a:ext cx="8921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sz="1600" dirty="0" smtClean="0"/>
              <a:t>Kum, H.C., Krishnamurthy A., </a:t>
            </a:r>
            <a:r>
              <a:rPr lang="en-US" sz="1600" dirty="0" err="1" smtClean="0"/>
              <a:t>Machanavajjhala</a:t>
            </a:r>
            <a:r>
              <a:rPr lang="en-US" sz="1600" dirty="0" smtClean="0"/>
              <a:t> A., and </a:t>
            </a:r>
            <a:r>
              <a:rPr lang="en-US" sz="1600" dirty="0" err="1" smtClean="0"/>
              <a:t>Ahalt</a:t>
            </a:r>
            <a:r>
              <a:rPr lang="en-US" sz="1600" dirty="0" smtClean="0"/>
              <a:t> S. Social Genome: Putting Big Data to Work for Population Informatics. </a:t>
            </a:r>
            <a:r>
              <a:rPr lang="en-US" sz="1600" i="1" dirty="0" smtClean="0"/>
              <a:t>IEEE Computer Special Outlook Issue</a:t>
            </a:r>
            <a:r>
              <a:rPr lang="en-US" sz="1600" dirty="0" smtClean="0"/>
              <a:t>. pp 56-63.  Jan 2014</a:t>
            </a:r>
          </a:p>
        </p:txBody>
      </p:sp>
      <p:sp>
        <p:nvSpPr>
          <p:cNvPr id="17" name="Content Placeholder 6"/>
          <p:cNvSpPr txBox="1">
            <a:spLocks/>
          </p:cNvSpPr>
          <p:nvPr/>
        </p:nvSpPr>
        <p:spPr bwMode="auto">
          <a:xfrm>
            <a:off x="1624012" y="4724400"/>
            <a:ext cx="5895975" cy="573087"/>
          </a:xfrm>
          <a:prstGeom prst="rect">
            <a:avLst/>
          </a:prstGeom>
          <a:solidFill>
            <a:srgbClr val="FDFCEE"/>
          </a:solidFill>
          <a:ln w="9525">
            <a:solidFill>
              <a:schemeClr val="tx2"/>
            </a:solidFill>
            <a:miter lim="800000"/>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b="1" dirty="0">
                <a:solidFill>
                  <a:srgbClr val="0070C0"/>
                </a:solidFill>
              </a:rPr>
              <a:t>Social Genome </a:t>
            </a:r>
            <a:r>
              <a:rPr lang="en-US" altLang="en-US" b="1" dirty="0" smtClean="0">
                <a:solidFill>
                  <a:srgbClr val="0070C0"/>
                </a:solidFill>
              </a:rPr>
              <a:t>Data Library</a:t>
            </a:r>
            <a:endParaRPr lang="en-US" altLang="en-US" dirty="0">
              <a:solidFill>
                <a:srgbClr val="0070C0"/>
              </a:solidFill>
            </a:endParaRPr>
          </a:p>
        </p:txBody>
      </p:sp>
      <p:grpSp>
        <p:nvGrpSpPr>
          <p:cNvPr id="18" name="Group 4"/>
          <p:cNvGrpSpPr>
            <a:grpSpLocks/>
          </p:cNvGrpSpPr>
          <p:nvPr/>
        </p:nvGrpSpPr>
        <p:grpSpPr bwMode="auto">
          <a:xfrm>
            <a:off x="86519" y="3118523"/>
            <a:ext cx="2809081" cy="1426299"/>
            <a:chOff x="4572000" y="3875964"/>
            <a:chExt cx="4244454" cy="914400"/>
          </a:xfrm>
        </p:grpSpPr>
        <p:sp>
          <p:nvSpPr>
            <p:cNvPr id="19" name="Oval 1"/>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0" name="Content Placeholder 6"/>
            <p:cNvSpPr txBox="1">
              <a:spLocks/>
            </p:cNvSpPr>
            <p:nvPr/>
          </p:nvSpPr>
          <p:spPr bwMode="auto">
            <a:xfrm>
              <a:off x="4738154" y="3875964"/>
              <a:ext cx="4078300" cy="70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Domain Knowledgeable</a:t>
              </a:r>
            </a:p>
            <a:p>
              <a:pPr algn="ctr">
                <a:buFont typeface="Wingdings" pitchFamily="2" charset="2"/>
                <a:buNone/>
              </a:pPr>
              <a:r>
                <a:rPr lang="en-US" altLang="en-US" sz="2000" b="1" dirty="0">
                  <a:solidFill>
                    <a:schemeClr val="accent2"/>
                  </a:solidFill>
                </a:rPr>
                <a:t>Computer Scientists</a:t>
              </a:r>
              <a:endParaRPr lang="en-US" altLang="en-US" sz="2000" dirty="0"/>
            </a:p>
          </p:txBody>
        </p:sp>
      </p:grpSp>
      <p:grpSp>
        <p:nvGrpSpPr>
          <p:cNvPr id="21" name="Group 6"/>
          <p:cNvGrpSpPr>
            <a:grpSpLocks/>
          </p:cNvGrpSpPr>
          <p:nvPr/>
        </p:nvGrpSpPr>
        <p:grpSpPr bwMode="auto">
          <a:xfrm>
            <a:off x="6215063" y="1897063"/>
            <a:ext cx="2700337" cy="1735137"/>
            <a:chOff x="4572000" y="3875964"/>
            <a:chExt cx="4272080" cy="914400"/>
          </a:xfrm>
        </p:grpSpPr>
        <p:sp>
          <p:nvSpPr>
            <p:cNvPr id="22" name="Oval 7"/>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3" name="Content Placeholder 6"/>
            <p:cNvSpPr txBox="1">
              <a:spLocks/>
            </p:cNvSpPr>
            <p:nvPr/>
          </p:nvSpPr>
          <p:spPr bwMode="auto">
            <a:xfrm>
              <a:off x="4572000" y="3875965"/>
              <a:ext cx="4272080" cy="91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Data Intensive</a:t>
              </a:r>
            </a:p>
            <a:p>
              <a:pPr algn="ctr">
                <a:buFont typeface="Wingdings" pitchFamily="2" charset="2"/>
                <a:buNone/>
              </a:pPr>
              <a:r>
                <a:rPr lang="en-US" altLang="en-US" sz="2000" b="1" dirty="0">
                  <a:solidFill>
                    <a:schemeClr val="accent2"/>
                  </a:solidFill>
                </a:rPr>
                <a:t>Domain </a:t>
              </a:r>
              <a:r>
                <a:rPr lang="en-US" altLang="en-US" sz="2000" b="1" dirty="0" smtClean="0">
                  <a:solidFill>
                    <a:schemeClr val="accent2"/>
                  </a:solidFill>
                </a:rPr>
                <a:t>Scientists</a:t>
              </a:r>
            </a:p>
            <a:p>
              <a:pPr algn="ctr">
                <a:buNone/>
              </a:pPr>
              <a:r>
                <a:rPr lang="en-US" altLang="en-US" sz="1400" b="1" dirty="0">
                  <a:solidFill>
                    <a:srgbClr val="0070C0"/>
                  </a:solidFill>
                </a:rPr>
                <a:t>Frame Real World Questions </a:t>
              </a:r>
              <a:endParaRPr lang="en-US" altLang="en-US" sz="1400" b="1" dirty="0" smtClean="0">
                <a:solidFill>
                  <a:srgbClr val="0070C0"/>
                </a:solidFill>
              </a:endParaRPr>
            </a:p>
            <a:p>
              <a:pPr algn="ctr">
                <a:buNone/>
              </a:pPr>
              <a:r>
                <a:rPr lang="en-US" altLang="en-US" sz="1400" b="1" dirty="0" smtClean="0">
                  <a:solidFill>
                    <a:srgbClr val="0070C0"/>
                  </a:solidFill>
                </a:rPr>
                <a:t>to </a:t>
              </a:r>
              <a:r>
                <a:rPr lang="en-US" altLang="en-US" sz="1400" b="1" dirty="0">
                  <a:solidFill>
                    <a:srgbClr val="0070C0"/>
                  </a:solidFill>
                </a:rPr>
                <a:t>Tractable </a:t>
              </a:r>
              <a:r>
                <a:rPr lang="en-US" altLang="en-US" sz="1400" b="1" dirty="0" smtClean="0">
                  <a:solidFill>
                    <a:srgbClr val="0070C0"/>
                  </a:solidFill>
                </a:rPr>
                <a:t>Questions</a:t>
              </a:r>
              <a:endParaRPr lang="en-US" altLang="en-US" sz="1400" b="1" dirty="0">
                <a:solidFill>
                  <a:srgbClr val="0070C0"/>
                </a:solidFill>
              </a:endParaRPr>
            </a:p>
          </p:txBody>
        </p:sp>
      </p:grpSp>
      <p:grpSp>
        <p:nvGrpSpPr>
          <p:cNvPr id="24" name="Group 12"/>
          <p:cNvGrpSpPr>
            <a:grpSpLocks/>
          </p:cNvGrpSpPr>
          <p:nvPr/>
        </p:nvGrpSpPr>
        <p:grpSpPr bwMode="auto">
          <a:xfrm>
            <a:off x="527050" y="695325"/>
            <a:ext cx="3057525" cy="1755644"/>
            <a:chOff x="4572000" y="3875964"/>
            <a:chExt cx="4244454" cy="924361"/>
          </a:xfrm>
        </p:grpSpPr>
        <p:sp>
          <p:nvSpPr>
            <p:cNvPr id="25" name="Oval 13"/>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6" name="Content Placeholder 6"/>
            <p:cNvSpPr txBox="1">
              <a:spLocks/>
            </p:cNvSpPr>
            <p:nvPr/>
          </p:nvSpPr>
          <p:spPr bwMode="auto">
            <a:xfrm>
              <a:off x="4738154" y="3875964"/>
              <a:ext cx="4078300" cy="92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Data Savvy</a:t>
              </a:r>
            </a:p>
            <a:p>
              <a:pPr algn="ctr">
                <a:buFont typeface="Wingdings" pitchFamily="2" charset="2"/>
                <a:buNone/>
              </a:pPr>
              <a:r>
                <a:rPr lang="en-US" altLang="en-US" sz="2000" b="1" dirty="0">
                  <a:solidFill>
                    <a:schemeClr val="accent2"/>
                  </a:solidFill>
                </a:rPr>
                <a:t>Managers</a:t>
              </a:r>
            </a:p>
            <a:p>
              <a:pPr algn="ctr">
                <a:buFont typeface="Wingdings" pitchFamily="2" charset="2"/>
                <a:buNone/>
              </a:pPr>
              <a:r>
                <a:rPr lang="en-US" altLang="en-US" sz="2000" b="1" dirty="0">
                  <a:solidFill>
                    <a:schemeClr val="accent2"/>
                  </a:solidFill>
                </a:rPr>
                <a:t>(Decision Makers</a:t>
              </a:r>
              <a:r>
                <a:rPr lang="en-US" altLang="en-US" sz="2000" b="1" dirty="0" smtClean="0">
                  <a:solidFill>
                    <a:schemeClr val="accent2"/>
                  </a:solidFill>
                </a:rPr>
                <a:t>)</a:t>
              </a:r>
            </a:p>
            <a:p>
              <a:pPr algn="ctr">
                <a:buNone/>
              </a:pPr>
              <a:r>
                <a:rPr lang="en-US" altLang="en-US" sz="1600" b="1" dirty="0">
                  <a:solidFill>
                    <a:srgbClr val="0070C0"/>
                  </a:solidFill>
                </a:rPr>
                <a:t>Data Based Answers to </a:t>
              </a:r>
            </a:p>
            <a:p>
              <a:pPr algn="ctr">
                <a:buNone/>
              </a:pPr>
              <a:r>
                <a:rPr lang="en-US" altLang="en-US" sz="1600" b="1" dirty="0">
                  <a:solidFill>
                    <a:srgbClr val="0070C0"/>
                  </a:solidFill>
                </a:rPr>
                <a:t>Real world </a:t>
              </a:r>
              <a:r>
                <a:rPr lang="en-US" altLang="en-US" sz="1600" b="1" dirty="0" smtClean="0">
                  <a:solidFill>
                    <a:srgbClr val="0070C0"/>
                  </a:solidFill>
                </a:rPr>
                <a:t>Problems</a:t>
              </a:r>
              <a:endParaRPr lang="en-US" altLang="en-US" sz="1800" dirty="0"/>
            </a:p>
            <a:p>
              <a:pPr algn="ctr">
                <a:buNone/>
              </a:pPr>
              <a:endParaRPr lang="en-US" altLang="en-US" sz="1100" dirty="0">
                <a:solidFill>
                  <a:srgbClr val="0070C0"/>
                </a:solidFill>
              </a:endParaRPr>
            </a:p>
          </p:txBody>
        </p:sp>
      </p:grpSp>
    </p:spTree>
    <p:extLst>
      <p:ext uri="{BB962C8B-B14F-4D97-AF65-F5344CB8AC3E}">
        <p14:creationId xmlns:p14="http://schemas.microsoft.com/office/powerpoint/2010/main" val="258983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new?</a:t>
            </a:r>
            <a:endParaRPr lang="en-US" dirty="0"/>
          </a:p>
        </p:txBody>
      </p:sp>
      <p:sp>
        <p:nvSpPr>
          <p:cNvPr id="3" name="Content Placeholder 2"/>
          <p:cNvSpPr>
            <a:spLocks noGrp="1"/>
          </p:cNvSpPr>
          <p:nvPr>
            <p:ph idx="1"/>
          </p:nvPr>
        </p:nvSpPr>
        <p:spPr/>
        <p:txBody>
          <a:bodyPr>
            <a:normAutofit fontScale="77500" lnSpcReduction="20000"/>
          </a:bodyPr>
          <a:lstStyle/>
          <a:p>
            <a:r>
              <a:rPr lang="en-US" dirty="0"/>
              <a:t>Computational social science</a:t>
            </a:r>
          </a:p>
          <a:p>
            <a:pPr lvl="1"/>
            <a:r>
              <a:rPr lang="en-US" dirty="0"/>
              <a:t>Population informatics</a:t>
            </a:r>
          </a:p>
          <a:p>
            <a:pPr lvl="1"/>
            <a:r>
              <a:rPr lang="en-US" dirty="0"/>
              <a:t>Simulations: agent based modeling, systems modeling</a:t>
            </a:r>
          </a:p>
          <a:p>
            <a:r>
              <a:rPr lang="en-US" dirty="0" smtClean="0"/>
              <a:t>Data Science for Social Good (DSSG)</a:t>
            </a:r>
          </a:p>
          <a:p>
            <a:pPr lvl="1"/>
            <a:r>
              <a:rPr lang="en-US" dirty="0"/>
              <a:t>Population </a:t>
            </a:r>
            <a:r>
              <a:rPr lang="en-US" dirty="0" smtClean="0"/>
              <a:t>informatics</a:t>
            </a:r>
          </a:p>
          <a:p>
            <a:pPr lvl="1"/>
            <a:r>
              <a:rPr lang="en-US" dirty="0" smtClean="0"/>
              <a:t>Social good projects not involving people: environment, animals</a:t>
            </a:r>
          </a:p>
          <a:p>
            <a:r>
              <a:rPr lang="en-US" dirty="0" smtClean="0"/>
              <a:t>Population Informatics</a:t>
            </a:r>
          </a:p>
          <a:p>
            <a:pPr lvl="1"/>
            <a:r>
              <a:rPr lang="en-US" dirty="0" smtClean="0"/>
              <a:t>Business </a:t>
            </a:r>
            <a:r>
              <a:rPr lang="en-US" dirty="0" smtClean="0"/>
              <a:t>analytics</a:t>
            </a:r>
          </a:p>
          <a:p>
            <a:pPr lvl="1"/>
            <a:r>
              <a:rPr lang="en-US" dirty="0" smtClean="0"/>
              <a:t>Social computing: social network data analysis</a:t>
            </a:r>
          </a:p>
          <a:p>
            <a:pPr lvl="1"/>
            <a:r>
              <a:rPr lang="en-US" dirty="0" smtClean="0"/>
              <a:t>Policy informatics</a:t>
            </a:r>
          </a:p>
          <a:p>
            <a:pPr lvl="1"/>
            <a:r>
              <a:rPr lang="en-US" dirty="0" smtClean="0"/>
              <a:t>Computational journalism</a:t>
            </a:r>
          </a:p>
          <a:p>
            <a:pPr lvl="1"/>
            <a:r>
              <a:rPr lang="en-US" dirty="0" smtClean="0"/>
              <a:t>Computational transportation</a:t>
            </a:r>
          </a:p>
          <a:p>
            <a:pPr lvl="1"/>
            <a:r>
              <a:rPr lang="en-US" dirty="0" smtClean="0"/>
              <a:t>Computational Epidemiology</a:t>
            </a:r>
          </a:p>
          <a:p>
            <a:endParaRPr lang="en-US" dirty="0"/>
          </a:p>
        </p:txBody>
      </p:sp>
    </p:spTree>
    <p:extLst>
      <p:ext uri="{BB962C8B-B14F-4D97-AF65-F5344CB8AC3E}">
        <p14:creationId xmlns:p14="http://schemas.microsoft.com/office/powerpoint/2010/main" val="33949797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chemeClr val="accent2">
                    <a:lumMod val="75000"/>
                  </a:schemeClr>
                </a:solidFill>
              </a:rPr>
              <a:t>More general/common Perspective</a:t>
            </a:r>
            <a:endParaRPr lang="en-US" dirty="0">
              <a:solidFill>
                <a:schemeClr val="accent2">
                  <a:lumMod val="75000"/>
                </a:schemeClr>
              </a:solidFill>
            </a:endParaRP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3828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Establish the field: Definition</a:t>
            </a:r>
          </a:p>
          <a:p>
            <a:pPr lvl="1"/>
            <a:r>
              <a:rPr lang="en-US" dirty="0"/>
              <a:t>What is Data Science ?</a:t>
            </a:r>
          </a:p>
          <a:p>
            <a:pPr lvl="1"/>
            <a:r>
              <a:rPr lang="en-US" dirty="0"/>
              <a:t>What is Social Genome ?</a:t>
            </a:r>
          </a:p>
          <a:p>
            <a:pPr lvl="1"/>
            <a:r>
              <a:rPr lang="en-US" dirty="0" smtClean="0"/>
              <a:t>What is Population Informatics ?</a:t>
            </a:r>
          </a:p>
          <a:p>
            <a:r>
              <a:rPr lang="en-US" dirty="0" smtClean="0"/>
              <a:t>Challenges</a:t>
            </a:r>
          </a:p>
          <a:p>
            <a:pPr lvl="1"/>
            <a:r>
              <a:rPr lang="en-US" dirty="0"/>
              <a:t>Privacy</a:t>
            </a:r>
          </a:p>
          <a:p>
            <a:pPr lvl="1"/>
            <a:r>
              <a:rPr lang="en-US" dirty="0"/>
              <a:t>Data Access</a:t>
            </a:r>
          </a:p>
          <a:p>
            <a:pPr lvl="1"/>
            <a:r>
              <a:rPr lang="en-US" dirty="0"/>
              <a:t>Error Management and Propagation</a:t>
            </a:r>
          </a:p>
          <a:p>
            <a:pPr lvl="1"/>
            <a:r>
              <a:rPr lang="en-US" dirty="0"/>
              <a:t>Data Management</a:t>
            </a:r>
          </a:p>
          <a:p>
            <a:pPr lvl="2"/>
            <a:r>
              <a:rPr lang="en-US" dirty="0"/>
              <a:t>Data Integration &amp; Cleaning</a:t>
            </a:r>
          </a:p>
          <a:p>
            <a:pPr lvl="1"/>
            <a:endParaRPr lang="en-US" dirty="0" smtClean="0"/>
          </a:p>
          <a:p>
            <a:pPr marL="0" indent="0">
              <a:buNone/>
            </a:pPr>
            <a:endParaRPr lang="en-US" dirty="0"/>
          </a:p>
        </p:txBody>
      </p:sp>
    </p:spTree>
    <p:extLst>
      <p:ext uri="{BB962C8B-B14F-4D97-AF65-F5344CB8AC3E}">
        <p14:creationId xmlns:p14="http://schemas.microsoft.com/office/powerpoint/2010/main" val="1761584896"/>
      </p:ext>
    </p:extLst>
  </p:cSld>
  <p:clrMapOvr>
    <a:masterClrMapping/>
  </p:clrMapOvr>
  <mc:AlternateContent xmlns:mc="http://schemas.openxmlformats.org/markup-compatibility/2006">
    <mc:Choice xmlns:p14="http://schemas.microsoft.com/office/powerpoint/2010/main" Requires="p14">
      <p:transition spd="slow" p14:dur="2000" advTm="35218"/>
    </mc:Choice>
    <mc:Fallback>
      <p:transition spd="slow" advTm="35218"/>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smtClean="0"/>
              <a:t>The Big Data Problem – Nutshelled</a:t>
            </a:r>
            <a:br>
              <a:rPr lang="en-US" smtClean="0"/>
            </a:br>
            <a:r>
              <a:rPr lang="en-US" smtClean="0"/>
              <a:t>Michael Franklin (UC Berkley)</a:t>
            </a:r>
            <a:endParaRPr lang="en-US" dirty="0"/>
          </a:p>
        </p:txBody>
      </p:sp>
      <p:graphicFrame>
        <p:nvGraphicFramePr>
          <p:cNvPr id="9" name="Content Placeholder 8"/>
          <p:cNvGraphicFramePr>
            <a:graphicFrameLocks noGrp="1"/>
          </p:cNvGraphicFramePr>
          <p:nvPr>
            <p:ph idx="1"/>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a:xfrm>
            <a:off x="3657600" y="3272922"/>
            <a:ext cx="1987584" cy="1696434"/>
          </a:xfrm>
          <a:prstGeom prst="ellipse">
            <a:avLst/>
          </a:prstGeom>
          <a:gradFill flip="none" rotWithShape="1">
            <a:gsLst>
              <a:gs pos="0">
                <a:schemeClr val="bg2">
                  <a:lumMod val="25000"/>
                </a:schemeClr>
              </a:gs>
              <a:gs pos="100000">
                <a:srgbClr val="FFFFFF"/>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buNone/>
            </a:pPr>
            <a:r>
              <a:rPr lang="en-US" sz="2000" dirty="0" smtClean="0"/>
              <a:t>Massive  Diverse and Growing</a:t>
            </a:r>
          </a:p>
          <a:p>
            <a:pPr algn="ctr">
              <a:buNone/>
            </a:pPr>
            <a:r>
              <a:rPr lang="en-US" sz="2000" dirty="0" smtClean="0"/>
              <a:t>Data</a:t>
            </a:r>
            <a:endParaRPr lang="en-US" sz="2000" dirty="0"/>
          </a:p>
        </p:txBody>
      </p:sp>
      <p:sp>
        <p:nvSpPr>
          <p:cNvPr id="2" name="TextBox 1"/>
          <p:cNvSpPr txBox="1"/>
          <p:nvPr/>
        </p:nvSpPr>
        <p:spPr>
          <a:xfrm>
            <a:off x="337579" y="1494118"/>
            <a:ext cx="2628412" cy="1766637"/>
          </a:xfrm>
          <a:prstGeom prst="rect">
            <a:avLst/>
          </a:prstGeom>
          <a:noFill/>
        </p:spPr>
        <p:txBody>
          <a:bodyPr wrap="none" rtlCol="0">
            <a:spAutoFit/>
          </a:bodyPr>
          <a:lstStyle/>
          <a:p>
            <a:pPr algn="r">
              <a:buNone/>
            </a:pPr>
            <a:r>
              <a:rPr lang="en-US" sz="3200" b="1" dirty="0" smtClean="0">
                <a:latin typeface="Gill Sans Light"/>
                <a:cs typeface="Gill Sans Light"/>
              </a:rPr>
              <a:t>Something’s</a:t>
            </a:r>
          </a:p>
          <a:p>
            <a:pPr algn="r">
              <a:buNone/>
            </a:pPr>
            <a:r>
              <a:rPr lang="en-US" sz="3200" b="1" dirty="0" err="1" smtClean="0">
                <a:latin typeface="Gill Sans Light"/>
                <a:cs typeface="Gill Sans Light"/>
              </a:rPr>
              <a:t>gotta</a:t>
            </a:r>
            <a:r>
              <a:rPr lang="en-US" sz="3200" b="1" dirty="0" smtClean="0">
                <a:latin typeface="Gill Sans Light"/>
                <a:cs typeface="Gill Sans Light"/>
              </a:rPr>
              <a:t> </a:t>
            </a:r>
          </a:p>
          <a:p>
            <a:pPr algn="r">
              <a:buNone/>
            </a:pPr>
            <a:r>
              <a:rPr lang="en-US" sz="3200" b="1" dirty="0" smtClean="0">
                <a:latin typeface="Gill Sans Light"/>
                <a:cs typeface="Gill Sans Light"/>
              </a:rPr>
              <a:t>give</a:t>
            </a:r>
            <a:r>
              <a:rPr lang="en-US" sz="1800" b="1" dirty="0" smtClean="0">
                <a:latin typeface="Gill Sans Light"/>
                <a:cs typeface="Gill Sans Light"/>
              </a:rPr>
              <a:t>:</a:t>
            </a:r>
          </a:p>
        </p:txBody>
      </p:sp>
      <p:pic>
        <p:nvPicPr>
          <p:cNvPr id="11" name="Picture 10"/>
          <p:cNvPicPr>
            <a:picLocks noChangeAspect="1"/>
          </p:cNvPicPr>
          <p:nvPr/>
        </p:nvPicPr>
        <p:blipFill>
          <a:blip r:embed="rId8"/>
          <a:stretch>
            <a:fillRect/>
          </a:stretch>
        </p:blipFill>
        <p:spPr>
          <a:xfrm>
            <a:off x="6852692" y="1438732"/>
            <a:ext cx="1846062" cy="1834190"/>
          </a:xfrm>
          <a:prstGeom prst="rect">
            <a:avLst/>
          </a:prstGeom>
        </p:spPr>
      </p:pic>
    </p:spTree>
    <p:extLst>
      <p:ext uri="{BB962C8B-B14F-4D97-AF65-F5344CB8AC3E}">
        <p14:creationId xmlns:p14="http://schemas.microsoft.com/office/powerpoint/2010/main" val="2723749544"/>
      </p:ext>
    </p:extLst>
  </p:cSld>
  <p:clrMapOvr>
    <a:masterClrMapping/>
  </p:clrMapOvr>
  <mc:AlternateContent xmlns:mc="http://schemas.openxmlformats.org/markup-compatibility/2006" xmlns:p14="http://schemas.microsoft.com/office/powerpoint/2010/main">
    <mc:Choice Requires="p14">
      <p:transition spd="slow" p14:dur="2000" advTm="172"/>
    </mc:Choice>
    <mc:Fallback xmlns="">
      <p:transition spd="slow" advTm="172"/>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AMPLab</a:t>
            </a:r>
            <a:r>
              <a:rPr lang="en-US" dirty="0" smtClean="0"/>
              <a:t>: </a:t>
            </a:r>
            <a:br>
              <a:rPr lang="en-US" dirty="0" smtClean="0"/>
            </a:br>
            <a:r>
              <a:rPr lang="en-US" dirty="0" smtClean="0"/>
              <a:t>Integrating Three Key Resources </a:t>
            </a:r>
            <a:endParaRPr lang="en-US" dirty="0"/>
          </a:p>
        </p:txBody>
      </p:sp>
      <p:graphicFrame>
        <p:nvGraphicFramePr>
          <p:cNvPr id="4" name="Content Placeholder 3"/>
          <p:cNvGraphicFramePr>
            <a:graphicFrameLocks noGrp="1"/>
          </p:cNvGraphicFramePr>
          <p:nvPr>
            <p:ph idx="1"/>
            <p:extLst/>
          </p:nvPr>
        </p:nvGraphicFramePr>
        <p:xfrm>
          <a:off x="457200" y="1600200"/>
          <a:ext cx="6767847"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225047" y="1447800"/>
            <a:ext cx="1747332" cy="1310394"/>
          </a:xfrm>
          <a:prstGeom prst="rect">
            <a:avLst/>
          </a:prstGeom>
        </p:spPr>
      </p:pic>
      <p:pic>
        <p:nvPicPr>
          <p:cNvPr id="6" name="Picture 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126645" y="2895600"/>
            <a:ext cx="1862667" cy="1524000"/>
          </a:xfrm>
          <a:prstGeom prst="rect">
            <a:avLst/>
          </a:prstGeom>
        </p:spPr>
      </p:pic>
      <p:pic>
        <p:nvPicPr>
          <p:cNvPr id="7" name="Picture 6"/>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13025" y="4495800"/>
            <a:ext cx="1850887" cy="1576681"/>
          </a:xfrm>
          <a:prstGeom prst="rect">
            <a:avLst/>
          </a:prstGeom>
        </p:spPr>
      </p:pic>
    </p:spTree>
    <p:custDataLst>
      <p:tags r:id="rId1"/>
    </p:custDataLst>
    <p:extLst>
      <p:ext uri="{BB962C8B-B14F-4D97-AF65-F5344CB8AC3E}">
        <p14:creationId xmlns:p14="http://schemas.microsoft.com/office/powerpoint/2010/main" val="1572188244"/>
      </p:ext>
    </p:extLst>
  </p:cSld>
  <p:clrMapOvr>
    <a:masterClrMapping/>
  </p:clrMapOvr>
  <mc:AlternateContent xmlns:mc="http://schemas.openxmlformats.org/markup-compatibility/2006" xmlns:p14="http://schemas.microsoft.com/office/powerpoint/2010/main">
    <mc:Choice Requires="p14">
      <p:transition spd="slow" p14:dur="2000" advTm="892"/>
    </mc:Choice>
    <mc:Fallback xmlns="">
      <p:transition spd="slow" advTm="8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5BF7F9C-6E6D-9D4C-9578-17C0527B4F2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ABB9E117-49C9-A04D-96FA-6D71D574829B}"/>
                                            </p:graphicEl>
                                          </p:spTgt>
                                        </p:tgtEl>
                                        <p:attrNameLst>
                                          <p:attrName>style.visibility</p:attrName>
                                        </p:attrNameLst>
                                      </p:cBhvr>
                                      <p:to>
                                        <p:strVal val="visible"/>
                                      </p:to>
                                    </p:set>
                                  </p:childTnLst>
                                </p:cTn>
                              </p:par>
                              <p:par>
                                <p:cTn id="9" presetID="9"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4">
                                            <p:graphicEl>
                                              <a:dgm id="{9AD9AF47-EA02-7849-9A76-BE37905F87F0}"/>
                                            </p:graphicEl>
                                          </p:spTgt>
                                        </p:tgtEl>
                                        <p:attrNameLst>
                                          <p:attrName>style.visibility</p:attrName>
                                        </p:attrNameLst>
                                      </p:cBhvr>
                                      <p:to>
                                        <p:strVal val="visible"/>
                                      </p:to>
                                    </p:set>
                                  </p:childTnLst>
                                </p:cTn>
                              </p:par>
                              <p:par>
                                <p:cTn id="16" presetID="9"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1" presetClass="entr" presetSubtype="0" fill="hold" grpId="1" nodeType="withEffect">
                                  <p:stCondLst>
                                    <p:cond delay="0"/>
                                  </p:stCondLst>
                                  <p:childTnLst>
                                    <p:set>
                                      <p:cBhvr>
                                        <p:cTn id="20" dur="1" fill="hold">
                                          <p:stCondLst>
                                            <p:cond delay="0"/>
                                          </p:stCondLst>
                                        </p:cTn>
                                        <p:tgtEl>
                                          <p:spTgt spid="4">
                                            <p:graphicEl>
                                              <a:dgm id="{D3A665E2-C6FF-2441-8763-6E8133B06172}"/>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4">
                                            <p:graphicEl>
                                              <a:dgm id="{510F1842-9AF3-2545-B545-E4F314A63974}"/>
                                            </p:graphicEl>
                                          </p:spTgt>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4">
                                            <p:graphicEl>
                                              <a:dgm id="{8DDEC009-2146-DD45-B685-BA0095A63F71}"/>
                                            </p:graphicEl>
                                          </p:spTgt>
                                        </p:tgtEl>
                                        <p:attrNameLst>
                                          <p:attrName>style.visibility</p:attrName>
                                        </p:attrNameLst>
                                      </p:cBhvr>
                                      <p:to>
                                        <p:strVal val="visible"/>
                                      </p:to>
                                    </p:set>
                                  </p:childTnLst>
                                </p:cTn>
                              </p:par>
                              <p:par>
                                <p:cTn id="27" presetID="9"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Graphic spid="4" grpId="1">
        <p:bldSub>
          <a:bldDgm bld="lvlOne"/>
        </p:bldSub>
      </p:bldGraphic>
      <p:bldGraphic spid="4" grpId="2">
        <p:bldSub>
          <a:bldDgm bld="lvl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059333" cy="6848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303612149"/>
      </p:ext>
    </p:extLst>
  </p:cSld>
  <p:clrMapOvr>
    <a:masterClrMapping/>
  </p:clrMapOvr>
  <mc:AlternateContent xmlns:mc="http://schemas.openxmlformats.org/markup-compatibility/2006" xmlns:p14="http://schemas.microsoft.com/office/powerpoint/2010/main">
    <mc:Choice Requires="p14">
      <p:transition spd="slow" p14:dur="2000" advTm="291"/>
    </mc:Choice>
    <mc:Fallback xmlns="">
      <p:transition spd="slow" advTm="291"/>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NIH: Big Data to Knowledge (BD2K)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http://bd2k.nih.gov/</a:t>
            </a:r>
          </a:p>
          <a:p>
            <a:r>
              <a:rPr lang="en-US" dirty="0" smtClean="0"/>
              <a:t>NIH Names Dr. Philip E. Bourne First Associate Director for Data Science</a:t>
            </a:r>
          </a:p>
          <a:p>
            <a:pPr lvl="1"/>
            <a:r>
              <a:rPr lang="en-US" dirty="0" smtClean="0"/>
              <a:t>December 9, 2013</a:t>
            </a:r>
          </a:p>
          <a:p>
            <a:r>
              <a:rPr lang="en-US" dirty="0" smtClean="0"/>
              <a:t>NIH commits $24 million annually for Big Data Centers of Excellence</a:t>
            </a:r>
          </a:p>
          <a:p>
            <a:pPr lvl="1"/>
            <a:r>
              <a:rPr lang="en-US" dirty="0" smtClean="0"/>
              <a:t>July 22, 2013</a:t>
            </a:r>
          </a:p>
          <a:p>
            <a:r>
              <a:rPr lang="en-US" dirty="0" smtClean="0"/>
              <a:t>Bioinformatics – DNA/RNA data</a:t>
            </a:r>
          </a:p>
          <a:p>
            <a:r>
              <a:rPr lang="en-US" dirty="0" smtClean="0"/>
              <a:t>http://grants.nih.gov/grants/guide/rfa-files/RFA-HG-14-020.html</a:t>
            </a:r>
            <a:endParaRPr lang="en-US" dirty="0"/>
          </a:p>
        </p:txBody>
      </p:sp>
    </p:spTree>
    <p:extLst>
      <p:ext uri="{BB962C8B-B14F-4D97-AF65-F5344CB8AC3E}">
        <p14:creationId xmlns:p14="http://schemas.microsoft.com/office/powerpoint/2010/main" val="33105115"/>
      </p:ext>
    </p:extLst>
  </p:cSld>
  <p:clrMapOvr>
    <a:masterClrMapping/>
  </p:clrMapOvr>
  <mc:AlternateContent xmlns:mc="http://schemas.openxmlformats.org/markup-compatibility/2006" xmlns:p14="http://schemas.microsoft.com/office/powerpoint/2010/main">
    <mc:Choice Requires="p14">
      <p:transition spd="slow" p14:dur="2000" advTm="386"/>
    </mc:Choice>
    <mc:Fallback xmlns="">
      <p:transition spd="slow" advTm="386"/>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NIH Definition</a:t>
            </a:r>
            <a:endParaRPr lang="en-US" dirty="0"/>
          </a:p>
        </p:txBody>
      </p:sp>
      <p:sp>
        <p:nvSpPr>
          <p:cNvPr id="3" name="Content Placeholder 2"/>
          <p:cNvSpPr>
            <a:spLocks noGrp="1"/>
          </p:cNvSpPr>
          <p:nvPr>
            <p:ph idx="1"/>
          </p:nvPr>
        </p:nvSpPr>
        <p:spPr/>
        <p:txBody>
          <a:bodyPr/>
          <a:lstStyle/>
          <a:p>
            <a:r>
              <a:rPr lang="en-US" sz="2000" dirty="0" smtClean="0">
                <a:effectLst/>
              </a:rPr>
              <a:t>The term 'Big Data' is meant to capture the opportunities and challenges facing all biomedical researchers in </a:t>
            </a:r>
            <a:r>
              <a:rPr lang="en-US" sz="2000" dirty="0" smtClean="0">
                <a:solidFill>
                  <a:srgbClr val="C00000"/>
                </a:solidFill>
                <a:effectLst/>
              </a:rPr>
              <a:t>accessing, managing, analyzing, and integrating datasets of diverse data types </a:t>
            </a:r>
            <a:r>
              <a:rPr lang="en-US" sz="2000" dirty="0" smtClean="0">
                <a:effectLst/>
              </a:rPr>
              <a:t>[e.g., imaging, phenotypic, molecular (including various '–</a:t>
            </a:r>
            <a:r>
              <a:rPr lang="en-US" sz="2000" dirty="0" err="1" smtClean="0">
                <a:effectLst/>
              </a:rPr>
              <a:t>omics</a:t>
            </a:r>
            <a:r>
              <a:rPr lang="en-US" sz="2000" dirty="0" smtClean="0">
                <a:effectLst/>
              </a:rPr>
              <a:t>'), exposure, health, behavioral, and the many other types of biological and biomedical and behavioral data] </a:t>
            </a:r>
            <a:r>
              <a:rPr lang="en-US" sz="2000" dirty="0" smtClean="0">
                <a:solidFill>
                  <a:srgbClr val="C00000"/>
                </a:solidFill>
                <a:effectLst/>
              </a:rPr>
              <a:t>that are increasingly larger, more diverse, and more complex, </a:t>
            </a:r>
            <a:r>
              <a:rPr lang="en-US" sz="2000" dirty="0" smtClean="0">
                <a:effectLst/>
              </a:rPr>
              <a:t>and that exceed the abilities of currently used approaches to manage and analyze effectively. </a:t>
            </a:r>
          </a:p>
          <a:p>
            <a:r>
              <a:rPr lang="en-US" sz="2000" b="1" dirty="0" smtClean="0">
                <a:solidFill>
                  <a:srgbClr val="C00000"/>
                </a:solidFill>
                <a:effectLst/>
              </a:rPr>
              <a:t>Data Scientist</a:t>
            </a:r>
            <a:r>
              <a:rPr lang="en-US" sz="2000" dirty="0" smtClean="0">
                <a:effectLst/>
              </a:rPr>
              <a:t>: Development of a sufficient cadre of researchers skilled in the science of Big Data, in addition to </a:t>
            </a:r>
            <a:r>
              <a:rPr lang="en-US" sz="2000" dirty="0" smtClean="0">
                <a:solidFill>
                  <a:srgbClr val="C00000"/>
                </a:solidFill>
                <a:effectLst/>
              </a:rPr>
              <a:t>elevating general competencies in data usage and analysis across the behavioral research workforce</a:t>
            </a:r>
            <a:r>
              <a:rPr lang="en-US" sz="2000" dirty="0" smtClean="0">
                <a:effectLst/>
              </a:rPr>
              <a:t>.</a:t>
            </a:r>
            <a:endParaRPr lang="en-US" sz="2000" dirty="0"/>
          </a:p>
        </p:txBody>
      </p:sp>
    </p:spTree>
    <p:extLst>
      <p:ext uri="{BB962C8B-B14F-4D97-AF65-F5344CB8AC3E}">
        <p14:creationId xmlns:p14="http://schemas.microsoft.com/office/powerpoint/2010/main" val="3558527818"/>
      </p:ext>
    </p:extLst>
  </p:cSld>
  <p:clrMapOvr>
    <a:masterClrMapping/>
  </p:clrMapOvr>
  <mc:AlternateContent xmlns:mc="http://schemas.openxmlformats.org/markup-compatibility/2006" xmlns:p14="http://schemas.microsoft.com/office/powerpoint/2010/main">
    <mc:Choice Requires="p14">
      <p:transition spd="slow" p14:dur="2000" advTm="370"/>
    </mc:Choice>
    <mc:Fallback xmlns="">
      <p:transition spd="slow" advTm="37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NIH: 4 Big Data Issues</a:t>
            </a:r>
            <a:endParaRPr lang="en-US" dirty="0"/>
          </a:p>
        </p:txBody>
      </p:sp>
      <p:sp>
        <p:nvSpPr>
          <p:cNvPr id="3" name="Content Placeholder 2"/>
          <p:cNvSpPr>
            <a:spLocks noGrp="1"/>
          </p:cNvSpPr>
          <p:nvPr>
            <p:ph idx="1"/>
          </p:nvPr>
        </p:nvSpPr>
        <p:spPr>
          <a:xfrm>
            <a:off x="228600" y="1371600"/>
            <a:ext cx="8686800" cy="5181600"/>
          </a:xfrm>
        </p:spPr>
        <p:txBody>
          <a:bodyPr>
            <a:noAutofit/>
          </a:bodyPr>
          <a:lstStyle/>
          <a:p>
            <a:r>
              <a:rPr lang="en-US" sz="2000" dirty="0" smtClean="0"/>
              <a:t>Data Compression/Reduction</a:t>
            </a:r>
          </a:p>
          <a:p>
            <a:pPr lvl="1"/>
            <a:r>
              <a:rPr lang="en-US" sz="1400" dirty="0" smtClean="0"/>
              <a:t>Data Compression refers to the algorithm-based conversion of large data sets into alternative representations that require less space in memory. Data Reduction refers to the reduction of data volume via the systematic removal of unnecessary data bulk. </a:t>
            </a:r>
          </a:p>
          <a:p>
            <a:r>
              <a:rPr lang="en-US" sz="2000" dirty="0" smtClean="0"/>
              <a:t>Data Visualization </a:t>
            </a:r>
          </a:p>
          <a:p>
            <a:pPr lvl="1"/>
            <a:r>
              <a:rPr lang="en-US" sz="1400" dirty="0" smtClean="0"/>
              <a:t>Data Visualization refers broadly to human-centric data representation that aids information presentation, exploration, and manipulation. This is typically performed via the use of visual and graphical techniques; however, these can be augmented with sound and other sensory cues to create deeper experiences. </a:t>
            </a:r>
          </a:p>
          <a:p>
            <a:pPr lvl="1"/>
            <a:r>
              <a:rPr lang="en-US" sz="1400" dirty="0" smtClean="0">
                <a:solidFill>
                  <a:srgbClr val="0070C0"/>
                </a:solidFill>
              </a:rPr>
              <a:t>SEE the DATA: Zoom In / Zoom Out (</a:t>
            </a:r>
            <a:r>
              <a:rPr lang="en-US" sz="1400" dirty="0" err="1" smtClean="0">
                <a:solidFill>
                  <a:srgbClr val="0070C0"/>
                </a:solidFill>
              </a:rPr>
              <a:t>mapquest</a:t>
            </a:r>
            <a:r>
              <a:rPr lang="en-US" sz="1400" dirty="0" smtClean="0">
                <a:solidFill>
                  <a:srgbClr val="0070C0"/>
                </a:solidFill>
              </a:rPr>
              <a:t>)</a:t>
            </a:r>
            <a:endParaRPr lang="en-US" sz="1600" dirty="0" smtClean="0">
              <a:solidFill>
                <a:srgbClr val="0070C0"/>
              </a:solidFill>
            </a:endParaRPr>
          </a:p>
          <a:p>
            <a:r>
              <a:rPr lang="en-US" sz="2000" dirty="0" smtClean="0"/>
              <a:t>Data Provenance (replicable science – tractable processes)</a:t>
            </a:r>
          </a:p>
          <a:p>
            <a:pPr lvl="1"/>
            <a:r>
              <a:rPr lang="en-US" sz="1400" dirty="0" smtClean="0"/>
              <a:t>Data Provenance refers to the chronology or record of transfer, use, and alteration of data that documents the reverse path from a particular set of data back to the initial creation of a source dataset. Provenance of digital scientific data is useful for determining attribution, enabling data citation, identifying relationships between objects, tracking back differences in similar results, guaranteeing the reliability of the data, and to allow researchers to determine whether a particular dataset can be used in their research by providing lineage information about the data. </a:t>
            </a:r>
          </a:p>
          <a:p>
            <a:pPr lvl="1"/>
            <a:r>
              <a:rPr lang="en-US" sz="1400" dirty="0" smtClean="0"/>
              <a:t>Good programming practice </a:t>
            </a:r>
          </a:p>
          <a:p>
            <a:r>
              <a:rPr lang="en-US" sz="2000" dirty="0" smtClean="0">
                <a:solidFill>
                  <a:srgbClr val="0070C0"/>
                </a:solidFill>
              </a:rPr>
              <a:t>Data Wrangling (data cleaning/integration)</a:t>
            </a:r>
          </a:p>
          <a:p>
            <a:pPr lvl="1"/>
            <a:r>
              <a:rPr lang="en-US" sz="1400" dirty="0" smtClean="0">
                <a:solidFill>
                  <a:srgbClr val="0070C0"/>
                </a:solidFill>
              </a:rPr>
              <a:t>Data Wrangling is a term that is applied to activities that make data more usable by changing their form but not their meaning.  Data wrangling may involve reformatting data, mapping data from one data model to another, and/or converting data into more consumable forms.</a:t>
            </a:r>
            <a:endParaRPr lang="en-US" sz="1400" dirty="0">
              <a:solidFill>
                <a:srgbClr val="0070C0"/>
              </a:solidFill>
            </a:endParaRPr>
          </a:p>
        </p:txBody>
      </p:sp>
    </p:spTree>
    <p:extLst>
      <p:ext uri="{BB962C8B-B14F-4D97-AF65-F5344CB8AC3E}">
        <p14:creationId xmlns:p14="http://schemas.microsoft.com/office/powerpoint/2010/main" val="517310362"/>
      </p:ext>
    </p:extLst>
  </p:cSld>
  <p:clrMapOvr>
    <a:masterClrMapping/>
  </p:clrMapOvr>
  <mc:AlternateContent xmlns:mc="http://schemas.openxmlformats.org/markup-compatibility/2006" xmlns:p14="http://schemas.microsoft.com/office/powerpoint/2010/main">
    <mc:Choice Requires="p14">
      <p:transition spd="slow" p14:dur="2000" advTm="355"/>
    </mc:Choice>
    <mc:Fallback xmlns="">
      <p:transition spd="slow" advTm="355"/>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NIH and Biomedical “</a:t>
            </a:r>
            <a:r>
              <a:rPr lang="en-US" dirty="0"/>
              <a:t>Big Data”</a:t>
            </a:r>
            <a:br>
              <a:rPr lang="en-US" dirty="0"/>
            </a:br>
            <a:r>
              <a:rPr lang="en-US" sz="2700" dirty="0"/>
              <a:t>http://acd.od.nih.gov/Big-Data-to-Knowledge-Initiative.pdf</a:t>
            </a:r>
          </a:p>
        </p:txBody>
      </p:sp>
      <p:pic>
        <p:nvPicPr>
          <p:cNvPr id="4" name="Picture 3"/>
          <p:cNvPicPr>
            <a:picLocks noChangeAspect="1"/>
          </p:cNvPicPr>
          <p:nvPr/>
        </p:nvPicPr>
        <p:blipFill>
          <a:blip r:embed="rId2"/>
          <a:stretch>
            <a:fillRect/>
          </a:stretch>
        </p:blipFill>
        <p:spPr>
          <a:xfrm>
            <a:off x="685800" y="1141547"/>
            <a:ext cx="7910513" cy="5716453"/>
          </a:xfrm>
          <a:prstGeom prst="rect">
            <a:avLst/>
          </a:prstGeom>
        </p:spPr>
      </p:pic>
    </p:spTree>
    <p:extLst>
      <p:ext uri="{BB962C8B-B14F-4D97-AF65-F5344CB8AC3E}">
        <p14:creationId xmlns:p14="http://schemas.microsoft.com/office/powerpoint/2010/main" val="1570954872"/>
      </p:ext>
    </p:extLst>
  </p:cSld>
  <p:clrMapOvr>
    <a:masterClrMapping/>
  </p:clrMapOvr>
  <mc:AlternateContent xmlns:mc="http://schemas.openxmlformats.org/markup-compatibility/2006" xmlns:p14="http://schemas.microsoft.com/office/powerpoint/2010/main">
    <mc:Choice Requires="p14">
      <p:transition spd="slow" p14:dur="2000" advTm="547"/>
    </mc:Choice>
    <mc:Fallback xmlns="">
      <p:transition spd="slow" advTm="54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Wrangling</a:t>
            </a:r>
            <a:endParaRPr lang="en-US" dirty="0"/>
          </a:p>
        </p:txBody>
      </p:sp>
      <p:sp>
        <p:nvSpPr>
          <p:cNvPr id="3" name="Content Placeholder 2"/>
          <p:cNvSpPr>
            <a:spLocks noGrp="1"/>
          </p:cNvSpPr>
          <p:nvPr>
            <p:ph idx="1"/>
          </p:nvPr>
        </p:nvSpPr>
        <p:spPr>
          <a:xfrm>
            <a:off x="304800" y="3429000"/>
            <a:ext cx="8534400" cy="3352800"/>
          </a:xfrm>
        </p:spPr>
        <p:txBody>
          <a:bodyPr>
            <a:normAutofit fontScale="62500" lnSpcReduction="20000"/>
          </a:bodyPr>
          <a:lstStyle/>
          <a:p>
            <a:endParaRPr lang="en-US" dirty="0" smtClean="0"/>
          </a:p>
          <a:p>
            <a:r>
              <a:rPr lang="en-US" dirty="0" smtClean="0"/>
              <a:t>Data Wrangling is a term that is applied to </a:t>
            </a:r>
            <a:r>
              <a:rPr lang="en-US" dirty="0" smtClean="0">
                <a:solidFill>
                  <a:srgbClr val="0070C0"/>
                </a:solidFill>
              </a:rPr>
              <a:t>activities that make data more usable by changing their form but not their meaning</a:t>
            </a:r>
            <a:r>
              <a:rPr lang="en-US" dirty="0" smtClean="0"/>
              <a:t>  </a:t>
            </a:r>
          </a:p>
          <a:p>
            <a:pPr lvl="1"/>
            <a:r>
              <a:rPr lang="en-US" dirty="0" smtClean="0"/>
              <a:t>reformatting data: MDY vs YMD</a:t>
            </a:r>
          </a:p>
          <a:p>
            <a:pPr lvl="1"/>
            <a:r>
              <a:rPr lang="en-US" dirty="0" smtClean="0"/>
              <a:t>mapping data from one data model to another: ICD9 vs CPT code</a:t>
            </a:r>
          </a:p>
          <a:p>
            <a:pPr lvl="1"/>
            <a:r>
              <a:rPr lang="en-US" dirty="0" smtClean="0"/>
              <a:t>and/or converting data into more consumable forms: to graphs</a:t>
            </a:r>
          </a:p>
          <a:p>
            <a:r>
              <a:rPr lang="en-US" dirty="0" smtClean="0"/>
              <a:t>30-80% of the work in using big data</a:t>
            </a:r>
          </a:p>
          <a:p>
            <a:r>
              <a:rPr lang="en-US" dirty="0" smtClean="0"/>
              <a:t>Once raw data is “wrangled” into the correct analytic data</a:t>
            </a:r>
          </a:p>
          <a:p>
            <a:pPr lvl="1"/>
            <a:r>
              <a:rPr lang="en-US" dirty="0" smtClean="0"/>
              <a:t>Running statistics models are fairly simple and similar to what you do traditionally</a:t>
            </a:r>
          </a:p>
          <a:p>
            <a:pPr lvl="1"/>
            <a:r>
              <a:rPr lang="en-US" dirty="0" smtClean="0"/>
              <a:t>There are new methods but, usually requires a LOT of data</a:t>
            </a:r>
            <a:endParaRPr lang="en-US" dirty="0"/>
          </a:p>
        </p:txBody>
      </p:sp>
      <p:pic>
        <p:nvPicPr>
          <p:cNvPr id="8" name="Picture 7"/>
          <p:cNvPicPr>
            <a:picLocks noChangeAspect="1"/>
          </p:cNvPicPr>
          <p:nvPr/>
        </p:nvPicPr>
        <p:blipFill>
          <a:blip r:embed="rId2"/>
          <a:stretch>
            <a:fillRect/>
          </a:stretch>
        </p:blipFill>
        <p:spPr>
          <a:xfrm>
            <a:off x="457200" y="1219200"/>
            <a:ext cx="7391400" cy="2514600"/>
          </a:xfrm>
          <a:prstGeom prst="rect">
            <a:avLst/>
          </a:prstGeom>
        </p:spPr>
      </p:pic>
    </p:spTree>
    <p:extLst>
      <p:ext uri="{BB962C8B-B14F-4D97-AF65-F5344CB8AC3E}">
        <p14:creationId xmlns:p14="http://schemas.microsoft.com/office/powerpoint/2010/main" val="7358006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r>
              <a:rPr lang="en-US" altLang="en-US" smtClean="0"/>
              <a:t>Thomas Davenport</a:t>
            </a:r>
            <a:br>
              <a:rPr lang="en-US" altLang="en-US" smtClean="0"/>
            </a:br>
            <a:r>
              <a:rPr lang="en-US" altLang="en-US" i="1" smtClean="0"/>
              <a:t>Competing on Analytics</a:t>
            </a:r>
          </a:p>
        </p:txBody>
      </p:sp>
      <p:sp>
        <p:nvSpPr>
          <p:cNvPr id="53251" name="Content Placeholder 2"/>
          <p:cNvSpPr>
            <a:spLocks noGrp="1"/>
          </p:cNvSpPr>
          <p:nvPr>
            <p:ph idx="1"/>
          </p:nvPr>
        </p:nvSpPr>
        <p:spPr/>
        <p:txBody>
          <a:bodyPr>
            <a:normAutofit fontScale="92500" lnSpcReduction="10000"/>
          </a:bodyPr>
          <a:lstStyle/>
          <a:p>
            <a:r>
              <a:rPr lang="en-US" altLang="ko-KR" dirty="0" smtClean="0">
                <a:solidFill>
                  <a:schemeClr val="accent1"/>
                </a:solidFill>
                <a:ea typeface="굴림" pitchFamily="50" charset="-127"/>
              </a:rPr>
              <a:t>Skill set for good data scientists</a:t>
            </a:r>
          </a:p>
          <a:p>
            <a:pPr lvl="1"/>
            <a:r>
              <a:rPr lang="en-US" altLang="en-US" dirty="0" smtClean="0">
                <a:solidFill>
                  <a:schemeClr val="accent1"/>
                </a:solidFill>
              </a:rPr>
              <a:t>IT &amp; Programming skills</a:t>
            </a:r>
          </a:p>
          <a:p>
            <a:pPr lvl="1"/>
            <a:r>
              <a:rPr lang="en-US" altLang="en-US" dirty="0" smtClean="0">
                <a:solidFill>
                  <a:schemeClr val="accent1"/>
                </a:solidFill>
              </a:rPr>
              <a:t>Statistical skills</a:t>
            </a:r>
          </a:p>
          <a:p>
            <a:pPr lvl="1"/>
            <a:r>
              <a:rPr lang="en-US" altLang="en-US" dirty="0" smtClean="0">
                <a:solidFill>
                  <a:schemeClr val="accent1"/>
                </a:solidFill>
              </a:rPr>
              <a:t>Business skills: </a:t>
            </a:r>
          </a:p>
          <a:p>
            <a:pPr lvl="2"/>
            <a:r>
              <a:rPr lang="en-US" altLang="en-US" dirty="0" smtClean="0">
                <a:solidFill>
                  <a:schemeClr val="accent1"/>
                </a:solidFill>
              </a:rPr>
              <a:t>Understand pros/cons of decisions &amp; actions</a:t>
            </a:r>
          </a:p>
          <a:p>
            <a:pPr lvl="2"/>
            <a:r>
              <a:rPr lang="en-US" altLang="en-US" dirty="0" smtClean="0">
                <a:solidFill>
                  <a:schemeClr val="accent1"/>
                </a:solidFill>
              </a:rPr>
              <a:t>Communication skills</a:t>
            </a:r>
          </a:p>
          <a:p>
            <a:pPr lvl="2"/>
            <a:r>
              <a:rPr lang="en-US" altLang="en-US" dirty="0" smtClean="0">
                <a:solidFill>
                  <a:schemeClr val="accent1"/>
                </a:solidFill>
              </a:rPr>
              <a:t>Excel / PowerPoint </a:t>
            </a:r>
          </a:p>
          <a:p>
            <a:pPr lvl="1"/>
            <a:r>
              <a:rPr lang="en-US" altLang="en-US" dirty="0" smtClean="0">
                <a:solidFill>
                  <a:schemeClr val="accent2"/>
                </a:solidFill>
              </a:rPr>
              <a:t>Intense curiosity: the most important skill or trait.  “a  desire to go beyond the surface of a problem, find the question at its heart, and distill them into a very clear set of hypothesis that can be tested”</a:t>
            </a:r>
          </a:p>
        </p:txBody>
      </p:sp>
    </p:spTree>
    <p:extLst>
      <p:ext uri="{BB962C8B-B14F-4D97-AF65-F5344CB8AC3E}">
        <p14:creationId xmlns:p14="http://schemas.microsoft.com/office/powerpoint/2010/main" val="2663782253"/>
      </p:ext>
    </p:extLst>
  </p:cSld>
  <p:clrMapOvr>
    <a:masterClrMapping/>
  </p:clrMapOvr>
  <mc:AlternateContent xmlns:mc="http://schemas.openxmlformats.org/markup-compatibility/2006" xmlns:p14="http://schemas.microsoft.com/office/powerpoint/2010/main">
    <mc:Choice Requires="p14">
      <p:transition spd="slow" p14:dur="2000" advTm="95929"/>
    </mc:Choice>
    <mc:Fallback xmlns="">
      <p:transition spd="slow" advTm="95929"/>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Data science teams need people with the </a:t>
            </a:r>
            <a:r>
              <a:rPr lang="en-US" sz="2800" dirty="0" smtClean="0">
                <a:solidFill>
                  <a:srgbClr val="00B0F0"/>
                </a:solidFill>
              </a:rPr>
              <a:t>skills and curiosity </a:t>
            </a:r>
            <a:r>
              <a:rPr lang="en-US" sz="2800" dirty="0" smtClean="0"/>
              <a:t>to ask the big questions (</a:t>
            </a:r>
            <a:r>
              <a:rPr lang="en-US" sz="2800" dirty="0" err="1" smtClean="0"/>
              <a:t>oreilly</a:t>
            </a:r>
            <a:r>
              <a:rPr lang="en-US" sz="2800" dirty="0" smtClean="0"/>
              <a:t>)</a:t>
            </a:r>
            <a:endParaRPr lang="en-US" sz="2800" dirty="0"/>
          </a:p>
        </p:txBody>
      </p:sp>
      <p:sp>
        <p:nvSpPr>
          <p:cNvPr id="3" name="Content Placeholder 2"/>
          <p:cNvSpPr>
            <a:spLocks noGrp="1"/>
          </p:cNvSpPr>
          <p:nvPr>
            <p:ph idx="1"/>
          </p:nvPr>
        </p:nvSpPr>
        <p:spPr/>
        <p:txBody>
          <a:bodyPr>
            <a:normAutofit lnSpcReduction="10000"/>
          </a:bodyPr>
          <a:lstStyle/>
          <a:p>
            <a:pPr lvl="0"/>
            <a:r>
              <a:rPr lang="en-US" sz="2400" dirty="0" smtClean="0">
                <a:solidFill>
                  <a:srgbClr val="C00000"/>
                </a:solidFill>
              </a:rPr>
              <a:t>Technical expertise</a:t>
            </a:r>
            <a:r>
              <a:rPr lang="en-US" sz="2400" dirty="0" smtClean="0"/>
              <a:t>: the best data scientists typically have deep expertise in some scientific discipline.</a:t>
            </a:r>
          </a:p>
          <a:p>
            <a:pPr lvl="0"/>
            <a:r>
              <a:rPr lang="en-US" sz="2400" dirty="0" smtClean="0">
                <a:solidFill>
                  <a:srgbClr val="C00000"/>
                </a:solidFill>
              </a:rPr>
              <a:t>Curiosity</a:t>
            </a:r>
            <a:r>
              <a:rPr lang="en-US" sz="2400" dirty="0" smtClean="0"/>
              <a:t>: a desire to go beneath the surface and discover and distill a problem down into a very clear set of hypotheses that can be tested.</a:t>
            </a:r>
          </a:p>
          <a:p>
            <a:pPr lvl="0"/>
            <a:r>
              <a:rPr lang="en-US" sz="2400" dirty="0" smtClean="0">
                <a:solidFill>
                  <a:srgbClr val="C00000"/>
                </a:solidFill>
              </a:rPr>
              <a:t>Storytelling</a:t>
            </a:r>
            <a:r>
              <a:rPr lang="en-US" sz="2400" dirty="0" smtClean="0"/>
              <a:t>: the ability to use data to tell a story and to be able to communicate it effectively.</a:t>
            </a:r>
          </a:p>
          <a:p>
            <a:pPr lvl="0"/>
            <a:r>
              <a:rPr lang="en-US" sz="2400" dirty="0" smtClean="0">
                <a:solidFill>
                  <a:srgbClr val="C00000"/>
                </a:solidFill>
              </a:rPr>
              <a:t>Cleverness</a:t>
            </a:r>
            <a:r>
              <a:rPr lang="en-US" sz="2400" dirty="0" smtClean="0"/>
              <a:t>: the ability to look at a problem in different, creative ways.</a:t>
            </a:r>
          </a:p>
          <a:p>
            <a:r>
              <a:rPr lang="en-US" sz="2000" dirty="0" smtClean="0"/>
              <a:t>Health is a very important domain</a:t>
            </a:r>
          </a:p>
          <a:p>
            <a:pPr lvl="1"/>
            <a:r>
              <a:rPr lang="en-US" sz="1800" dirty="0" smtClean="0"/>
              <a:t>Team lead: good questions, good interpretation &amp; implications</a:t>
            </a:r>
          </a:p>
          <a:p>
            <a:r>
              <a:rPr lang="en-US" sz="1800" dirty="0" smtClean="0"/>
              <a:t>http</a:t>
            </a:r>
            <a:r>
              <a:rPr lang="en-US" sz="1800" dirty="0"/>
              <a:t>://radar.oreilly.com/2011/09/building-data-science-teams.html</a:t>
            </a:r>
          </a:p>
          <a:p>
            <a:endParaRPr lang="en-US" sz="2400" dirty="0"/>
          </a:p>
        </p:txBody>
      </p:sp>
    </p:spTree>
    <p:extLst>
      <p:ext uri="{BB962C8B-B14F-4D97-AF65-F5344CB8AC3E}">
        <p14:creationId xmlns:p14="http://schemas.microsoft.com/office/powerpoint/2010/main" val="1656285211"/>
      </p:ext>
    </p:extLst>
  </p:cSld>
  <p:clrMapOvr>
    <a:masterClrMapping/>
  </p:clrMapOvr>
  <mc:AlternateContent xmlns:mc="http://schemas.openxmlformats.org/markup-compatibility/2006" xmlns:p14="http://schemas.microsoft.com/office/powerpoint/2010/main">
    <mc:Choice Requires="p14">
      <p:transition spd="slow" p14:dur="2000" advTm="58764"/>
    </mc:Choice>
    <mc:Fallback xmlns="">
      <p:transition spd="slow" advTm="58764"/>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Content Placeholder 2"/>
          <p:cNvSpPr>
            <a:spLocks noGrp="1"/>
          </p:cNvSpPr>
          <p:nvPr>
            <p:ph idx="1"/>
          </p:nvPr>
        </p:nvSpPr>
        <p:spPr/>
        <p:txBody>
          <a:bodyPr>
            <a:normAutofit fontScale="92500" lnSpcReduction="10000"/>
          </a:bodyPr>
          <a:lstStyle/>
          <a:p>
            <a:r>
              <a:rPr lang="en-US" dirty="0">
                <a:solidFill>
                  <a:srgbClr val="C00000"/>
                </a:solidFill>
              </a:rPr>
              <a:t>Establish the field: Definition</a:t>
            </a:r>
          </a:p>
          <a:p>
            <a:pPr lvl="1"/>
            <a:r>
              <a:rPr lang="en-US" dirty="0">
                <a:solidFill>
                  <a:srgbClr val="C00000"/>
                </a:solidFill>
              </a:rPr>
              <a:t>What is Data Science ?</a:t>
            </a:r>
          </a:p>
          <a:p>
            <a:pPr lvl="1"/>
            <a:r>
              <a:rPr lang="en-US" dirty="0">
                <a:solidFill>
                  <a:srgbClr val="C00000"/>
                </a:solidFill>
              </a:rPr>
              <a:t>What is Social Genome ? </a:t>
            </a:r>
          </a:p>
          <a:p>
            <a:pPr lvl="1"/>
            <a:r>
              <a:rPr lang="en-US" dirty="0" smtClean="0">
                <a:solidFill>
                  <a:srgbClr val="C00000"/>
                </a:solidFill>
              </a:rPr>
              <a:t>What </a:t>
            </a:r>
            <a:r>
              <a:rPr lang="en-US" dirty="0">
                <a:solidFill>
                  <a:srgbClr val="C00000"/>
                </a:solidFill>
              </a:rPr>
              <a:t>is Population Informatics ?</a:t>
            </a:r>
          </a:p>
          <a:p>
            <a:r>
              <a:rPr lang="en-US" dirty="0" smtClean="0"/>
              <a:t>Challenges</a:t>
            </a:r>
            <a:endParaRPr lang="en-US" dirty="0"/>
          </a:p>
          <a:p>
            <a:pPr lvl="1"/>
            <a:r>
              <a:rPr lang="en-US" dirty="0"/>
              <a:t>Privacy</a:t>
            </a:r>
          </a:p>
          <a:p>
            <a:pPr lvl="1"/>
            <a:r>
              <a:rPr lang="en-US" dirty="0"/>
              <a:t>Data Access</a:t>
            </a:r>
          </a:p>
          <a:p>
            <a:pPr lvl="1"/>
            <a:r>
              <a:rPr lang="en-US" dirty="0"/>
              <a:t>Error Management and Propagation</a:t>
            </a:r>
          </a:p>
          <a:p>
            <a:pPr lvl="1"/>
            <a:r>
              <a:rPr lang="en-US" dirty="0"/>
              <a:t>Data Management</a:t>
            </a:r>
          </a:p>
          <a:p>
            <a:pPr lvl="2"/>
            <a:r>
              <a:rPr lang="en-US" dirty="0"/>
              <a:t>Data Integration &amp; </a:t>
            </a:r>
            <a:r>
              <a:rPr lang="en-US" dirty="0" smtClean="0"/>
              <a:t>Cleaning</a:t>
            </a:r>
            <a:endParaRPr lang="en-US" dirty="0"/>
          </a:p>
          <a:p>
            <a:pPr marL="0" indent="0">
              <a:buNone/>
            </a:pPr>
            <a:endParaRPr lang="en-US" dirty="0"/>
          </a:p>
        </p:txBody>
      </p:sp>
    </p:spTree>
    <p:extLst>
      <p:ext uri="{BB962C8B-B14F-4D97-AF65-F5344CB8AC3E}">
        <p14:creationId xmlns:p14="http://schemas.microsoft.com/office/powerpoint/2010/main" val="1160331027"/>
      </p:ext>
    </p:extLst>
  </p:cSld>
  <p:clrMapOvr>
    <a:masterClrMapping/>
  </p:clrMapOvr>
  <mc:AlternateContent xmlns:mc="http://schemas.openxmlformats.org/markup-compatibility/2006">
    <mc:Choice xmlns:p14="http://schemas.microsoft.com/office/powerpoint/2010/main" Requires="p14">
      <p:transition spd="slow" p14:dur="2000" advTm="1945"/>
    </mc:Choice>
    <mc:Fallback>
      <p:transition spd="slow" advTm="1945"/>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t>Job market of data scientists</a:t>
            </a:r>
          </a:p>
        </p:txBody>
      </p:sp>
      <p:pic>
        <p:nvPicPr>
          <p:cNvPr id="13315"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33400" y="1760537"/>
            <a:ext cx="3810000" cy="4205288"/>
          </a:xfrm>
        </p:spPr>
      </p:pic>
      <p:sp>
        <p:nvSpPr>
          <p:cNvPr id="13316" name="Content Placeholder 2"/>
          <p:cNvSpPr>
            <a:spLocks noGrp="1"/>
          </p:cNvSpPr>
          <p:nvPr>
            <p:ph sz="half" idx="2"/>
          </p:nvPr>
        </p:nvSpPr>
        <p:spPr/>
        <p:txBody>
          <a:bodyPr/>
          <a:lstStyle/>
          <a:p>
            <a:r>
              <a:rPr lang="en-US" altLang="en-US" smtClean="0"/>
              <a:t>statisticians will be the next sexy job </a:t>
            </a:r>
          </a:p>
          <a:p>
            <a:pPr lvl="1"/>
            <a:r>
              <a:rPr lang="en-US" altLang="en-US" smtClean="0"/>
              <a:t>Google Chief Economist Hal Varian</a:t>
            </a:r>
          </a:p>
          <a:p>
            <a:r>
              <a:rPr lang="en-US" altLang="en-US" smtClean="0"/>
              <a:t>shortage of 190,000 data scientists by the year 2019 </a:t>
            </a:r>
          </a:p>
          <a:p>
            <a:pPr lvl="1"/>
            <a:r>
              <a:rPr lang="en-US" altLang="ko-KR" smtClean="0">
                <a:ea typeface="굴림" pitchFamily="50" charset="-127"/>
              </a:rPr>
              <a:t>McKinsey Global Institute</a:t>
            </a:r>
            <a:endParaRPr lang="en-US" altLang="en-US" smtClean="0"/>
          </a:p>
        </p:txBody>
      </p:sp>
    </p:spTree>
    <p:extLst>
      <p:ext uri="{BB962C8B-B14F-4D97-AF65-F5344CB8AC3E}">
        <p14:creationId xmlns:p14="http://schemas.microsoft.com/office/powerpoint/2010/main" val="240318223"/>
      </p:ext>
    </p:extLst>
  </p:cSld>
  <p:clrMapOvr>
    <a:masterClrMapping/>
  </p:clrMapOvr>
  <p:transition spd="slow" advTm="16074"/>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4"/>
          <p:cNvSpPr>
            <a:spLocks noGrp="1"/>
          </p:cNvSpPr>
          <p:nvPr>
            <p:ph type="title"/>
          </p:nvPr>
        </p:nvSpPr>
        <p:spPr/>
        <p:txBody>
          <a:bodyPr>
            <a:normAutofit fontScale="90000"/>
          </a:bodyPr>
          <a:lstStyle/>
          <a:p>
            <a:r>
              <a:rPr lang="en-US" altLang="en-US" smtClean="0"/>
              <a:t>New Era in Science : Big Data Science</a:t>
            </a:r>
          </a:p>
        </p:txBody>
      </p:sp>
      <p:sp>
        <p:nvSpPr>
          <p:cNvPr id="20483" name="Content Placeholder 5"/>
          <p:cNvSpPr>
            <a:spLocks noGrp="1"/>
          </p:cNvSpPr>
          <p:nvPr>
            <p:ph idx="1"/>
          </p:nvPr>
        </p:nvSpPr>
        <p:spPr/>
        <p:txBody>
          <a:bodyPr>
            <a:normAutofit fontScale="92500" lnSpcReduction="10000"/>
          </a:bodyPr>
          <a:lstStyle/>
          <a:p>
            <a:r>
              <a:rPr lang="en-US" altLang="en-US" smtClean="0">
                <a:solidFill>
                  <a:srgbClr val="C00000"/>
                </a:solidFill>
              </a:rPr>
              <a:t>Data</a:t>
            </a:r>
            <a:r>
              <a:rPr lang="en-US" altLang="en-US" smtClean="0"/>
              <a:t> is the new raw material of business: an economic </a:t>
            </a:r>
            <a:r>
              <a:rPr lang="en-US" altLang="en-US" smtClean="0">
                <a:solidFill>
                  <a:srgbClr val="C00000"/>
                </a:solidFill>
              </a:rPr>
              <a:t>input almost on par with capital and labor</a:t>
            </a:r>
            <a:r>
              <a:rPr lang="en-US" altLang="en-US" smtClean="0"/>
              <a:t>.(Microsoft’s Craig Mundie)</a:t>
            </a:r>
          </a:p>
          <a:p>
            <a:r>
              <a:rPr lang="en-US" altLang="en-US" smtClean="0">
                <a:solidFill>
                  <a:srgbClr val="C00000"/>
                </a:solidFill>
              </a:rPr>
              <a:t>Those who can harness the power of data will lead the next century </a:t>
            </a:r>
            <a:r>
              <a:rPr lang="en-US" altLang="en-US" smtClean="0"/>
              <a:t>and drive innovation in commerce, scientific discovery, healthcare, finance, energy, government, and countless other fields. </a:t>
            </a:r>
          </a:p>
          <a:p>
            <a:r>
              <a:rPr lang="en-US" altLang="en-US" smtClean="0"/>
              <a:t>Students who learn to be a data science will be in high demand.</a:t>
            </a:r>
          </a:p>
        </p:txBody>
      </p:sp>
    </p:spTree>
    <p:extLst>
      <p:ext uri="{BB962C8B-B14F-4D97-AF65-F5344CB8AC3E}">
        <p14:creationId xmlns:p14="http://schemas.microsoft.com/office/powerpoint/2010/main" val="576613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smtClean="0"/>
              <a:t>LEHD: US Census Bureau	</a:t>
            </a:r>
          </a:p>
        </p:txBody>
      </p:sp>
      <p:sp>
        <p:nvSpPr>
          <p:cNvPr id="15363" name="Content Placeholder 2"/>
          <p:cNvSpPr>
            <a:spLocks noGrp="1"/>
          </p:cNvSpPr>
          <p:nvPr>
            <p:ph idx="1"/>
          </p:nvPr>
        </p:nvSpPr>
        <p:spPr/>
        <p:txBody>
          <a:bodyPr>
            <a:normAutofit fontScale="92500"/>
          </a:bodyPr>
          <a:lstStyle/>
          <a:p>
            <a:r>
              <a:rPr lang="en-US" altLang="en-US" dirty="0" smtClean="0"/>
              <a:t>Vertically integrated in one domain</a:t>
            </a:r>
          </a:p>
          <a:p>
            <a:pPr lvl="1"/>
            <a:r>
              <a:rPr lang="en-US" altLang="en-US" dirty="0" smtClean="0"/>
              <a:t>Wage : UI (Unemployment Insurance) Data</a:t>
            </a:r>
          </a:p>
          <a:p>
            <a:r>
              <a:rPr lang="en-US" altLang="en-US" dirty="0" smtClean="0"/>
              <a:t>Decision support : LEHD website</a:t>
            </a:r>
          </a:p>
          <a:p>
            <a:r>
              <a:rPr lang="en-US" altLang="en-US" dirty="0" smtClean="0"/>
              <a:t>By building an integrated data that “</a:t>
            </a:r>
            <a:r>
              <a:rPr lang="en-US" altLang="en-US" dirty="0" smtClean="0">
                <a:solidFill>
                  <a:srgbClr val="C00000"/>
                </a:solidFill>
              </a:rPr>
              <a:t>permits the real world of the US economy to be interrogated by the models of unemployment dynamics</a:t>
            </a:r>
            <a:r>
              <a:rPr lang="en-US" altLang="en-US" dirty="0" smtClean="0"/>
              <a:t>” Peter Diamond, Dale </a:t>
            </a:r>
            <a:r>
              <a:rPr lang="en-US" altLang="en-US" dirty="0" err="1" smtClean="0"/>
              <a:t>Mortense</a:t>
            </a:r>
            <a:r>
              <a:rPr lang="en-US" altLang="en-US" dirty="0" smtClean="0"/>
              <a:t>, and Christopher </a:t>
            </a:r>
            <a:r>
              <a:rPr lang="en-US" altLang="en-US" dirty="0" err="1" smtClean="0"/>
              <a:t>Pissarides</a:t>
            </a:r>
            <a:r>
              <a:rPr lang="en-US" altLang="en-US" dirty="0" smtClean="0"/>
              <a:t> shared the Nobel Prize in economics 2010 (David </a:t>
            </a:r>
            <a:r>
              <a:rPr lang="en-US" altLang="en-US" dirty="0" err="1" smtClean="0"/>
              <a:t>Warsh</a:t>
            </a:r>
            <a:r>
              <a:rPr lang="en-US" altLang="en-US" dirty="0" smtClean="0"/>
              <a:t>, economicprinciple.com)</a:t>
            </a:r>
          </a:p>
        </p:txBody>
      </p:sp>
    </p:spTree>
    <p:extLst>
      <p:ext uri="{BB962C8B-B14F-4D97-AF65-F5344CB8AC3E}">
        <p14:creationId xmlns:p14="http://schemas.microsoft.com/office/powerpoint/2010/main" val="3177323238"/>
      </p:ext>
    </p:extLst>
  </p:cSld>
  <p:clrMapOvr>
    <a:masterClrMapping/>
  </p:clrMapOvr>
  <p:transition spd="slow" advTm="40891"/>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Virtuous Cycle of </a:t>
            </a:r>
            <a:br>
              <a:rPr lang="en-US" dirty="0" smtClean="0"/>
            </a:br>
            <a:r>
              <a:rPr lang="en-US" dirty="0" smtClean="0"/>
              <a:t>Data to Decision &amp; Action</a:t>
            </a:r>
            <a:endParaRPr lang="en-US" dirty="0"/>
          </a:p>
        </p:txBody>
      </p:sp>
      <p:pic>
        <p:nvPicPr>
          <p:cNvPr id="4" name="Picture 3"/>
          <p:cNvPicPr>
            <a:picLocks noChangeAspect="1"/>
          </p:cNvPicPr>
          <p:nvPr/>
        </p:nvPicPr>
        <p:blipFill>
          <a:blip r:embed="rId2"/>
          <a:stretch>
            <a:fillRect/>
          </a:stretch>
        </p:blipFill>
        <p:spPr>
          <a:xfrm>
            <a:off x="609600" y="1417638"/>
            <a:ext cx="7932014" cy="5410344"/>
          </a:xfrm>
          <a:prstGeom prst="rect">
            <a:avLst/>
          </a:prstGeom>
        </p:spPr>
      </p:pic>
    </p:spTree>
    <p:extLst>
      <p:ext uri="{BB962C8B-B14F-4D97-AF65-F5344CB8AC3E}">
        <p14:creationId xmlns:p14="http://schemas.microsoft.com/office/powerpoint/2010/main" val="30705287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6"/>
          <p:cNvSpPr>
            <a:spLocks noGrp="1"/>
          </p:cNvSpPr>
          <p:nvPr>
            <p:ph type="title"/>
          </p:nvPr>
        </p:nvSpPr>
        <p:spPr/>
        <p:txBody>
          <a:bodyPr/>
          <a:lstStyle/>
          <a:p>
            <a:endParaRPr lang="en-US" altLang="en-US" smtClean="0"/>
          </a:p>
        </p:txBody>
      </p:sp>
      <p:pic>
        <p:nvPicPr>
          <p:cNvPr id="2867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9144000" cy="693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124200" y="3048000"/>
            <a:ext cx="2743200" cy="2308324"/>
          </a:xfrm>
          <a:prstGeom prst="rect">
            <a:avLst/>
          </a:prstGeom>
          <a:solidFill>
            <a:schemeClr val="accent2">
              <a:lumMod val="20000"/>
              <a:lumOff val="80000"/>
            </a:schemeClr>
          </a:solidFill>
        </p:spPr>
        <p:txBody>
          <a:bodyPr wrap="square">
            <a:spAutoFit/>
          </a:bodyPr>
          <a:lstStyle/>
          <a:p>
            <a:pPr algn="just">
              <a:buNone/>
            </a:pPr>
            <a:r>
              <a:rPr lang="en-US" i="1" dirty="0"/>
              <a:t>A data-driven organization acquires, processes, and leverages data in a timely fashion to create efficiencies, iterate on and develop new </a:t>
            </a:r>
            <a:r>
              <a:rPr lang="en-US" i="1" dirty="0" smtClean="0"/>
              <a:t>products, services, and </a:t>
            </a:r>
            <a:r>
              <a:rPr lang="en-US" i="1" dirty="0"/>
              <a:t>navigate the competitive landscape.</a:t>
            </a:r>
            <a:endParaRPr lang="en-US" dirty="0"/>
          </a:p>
        </p:txBody>
      </p:sp>
      <p:sp>
        <p:nvSpPr>
          <p:cNvPr id="10" name="Content Placeholder 6"/>
          <p:cNvSpPr txBox="1">
            <a:spLocks/>
          </p:cNvSpPr>
          <p:nvPr/>
        </p:nvSpPr>
        <p:spPr bwMode="auto">
          <a:xfrm>
            <a:off x="152400" y="1415240"/>
            <a:ext cx="2438400" cy="680260"/>
          </a:xfrm>
          <a:prstGeom prst="rect">
            <a:avLst/>
          </a:prstGeom>
          <a:noFill/>
          <a:ln>
            <a:noFill/>
          </a:ln>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dirty="0" smtClean="0">
                <a:solidFill>
                  <a:srgbClr val="0070C0"/>
                </a:solidFill>
              </a:rPr>
              <a:t>Learning Hospital</a:t>
            </a:r>
          </a:p>
          <a:p>
            <a:pPr algn="ctr">
              <a:buFont typeface="Wingdings" pitchFamily="2" charset="2"/>
              <a:buNone/>
            </a:pPr>
            <a:r>
              <a:rPr lang="en-US" altLang="en-US" sz="2000" dirty="0" smtClean="0">
                <a:solidFill>
                  <a:srgbClr val="0070C0"/>
                </a:solidFill>
              </a:rPr>
              <a:t>Integrating practice and research</a:t>
            </a:r>
            <a:endParaRPr lang="en-US" altLang="en-US" sz="2000" dirty="0">
              <a:solidFill>
                <a:srgbClr val="0070C0"/>
              </a:solidFill>
            </a:endParaRPr>
          </a:p>
        </p:txBody>
      </p:sp>
    </p:spTree>
    <p:custDataLst>
      <p:tags r:id="rId1"/>
    </p:custDataLst>
    <p:extLst>
      <p:ext uri="{BB962C8B-B14F-4D97-AF65-F5344CB8AC3E}">
        <p14:creationId xmlns:p14="http://schemas.microsoft.com/office/powerpoint/2010/main" val="3254346819"/>
      </p:ext>
    </p:extLst>
  </p:cSld>
  <p:clrMapOvr>
    <a:masterClrMapping/>
  </p:clrMapOvr>
  <mc:AlternateContent xmlns:mc="http://schemas.openxmlformats.org/markup-compatibility/2006" xmlns:p14="http://schemas.microsoft.com/office/powerpoint/2010/main">
    <mc:Choice Requires="p14">
      <p:transition spd="slow" p14:dur="2000" advTm="118673"/>
    </mc:Choice>
    <mc:Fallback xmlns="">
      <p:transition spd="slow" advTm="118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3" name="Content Placeholder 2"/>
          <p:cNvSpPr>
            <a:spLocks noGrp="1"/>
          </p:cNvSpPr>
          <p:nvPr>
            <p:ph idx="1"/>
          </p:nvPr>
        </p:nvSpPr>
        <p:spPr/>
        <p:txBody>
          <a:bodyPr>
            <a:normAutofit fontScale="92500" lnSpcReduction="10000"/>
          </a:bodyPr>
          <a:lstStyle/>
          <a:p>
            <a:r>
              <a:rPr lang="en-US" dirty="0"/>
              <a:t>Establish the field: </a:t>
            </a:r>
            <a:r>
              <a:rPr lang="en-US" dirty="0" smtClean="0"/>
              <a:t>Definitions</a:t>
            </a:r>
            <a:endParaRPr lang="en-US" dirty="0"/>
          </a:p>
          <a:p>
            <a:pPr lvl="1"/>
            <a:r>
              <a:rPr lang="en-US" dirty="0" smtClean="0"/>
              <a:t>What is Data Science ?</a:t>
            </a:r>
          </a:p>
          <a:p>
            <a:pPr lvl="1"/>
            <a:r>
              <a:rPr lang="en-US" dirty="0"/>
              <a:t>What is Social Genome ? </a:t>
            </a:r>
          </a:p>
          <a:p>
            <a:pPr lvl="1"/>
            <a:r>
              <a:rPr lang="en-US" dirty="0" smtClean="0"/>
              <a:t>What </a:t>
            </a:r>
            <a:r>
              <a:rPr lang="en-US" dirty="0"/>
              <a:t>is Population Informatics ?</a:t>
            </a:r>
          </a:p>
          <a:p>
            <a:r>
              <a:rPr lang="en-US" dirty="0" smtClean="0">
                <a:solidFill>
                  <a:srgbClr val="C00000"/>
                </a:solidFill>
              </a:rPr>
              <a:t>Challenges</a:t>
            </a:r>
          </a:p>
          <a:p>
            <a:pPr lvl="1"/>
            <a:r>
              <a:rPr lang="en-US" dirty="0">
                <a:solidFill>
                  <a:srgbClr val="C00000"/>
                </a:solidFill>
              </a:rPr>
              <a:t>Privacy</a:t>
            </a:r>
          </a:p>
          <a:p>
            <a:pPr lvl="1"/>
            <a:r>
              <a:rPr lang="en-US" dirty="0">
                <a:solidFill>
                  <a:srgbClr val="C00000"/>
                </a:solidFill>
              </a:rPr>
              <a:t>Data Access</a:t>
            </a:r>
          </a:p>
          <a:p>
            <a:pPr lvl="1"/>
            <a:r>
              <a:rPr lang="en-US" dirty="0">
                <a:solidFill>
                  <a:srgbClr val="C00000"/>
                </a:solidFill>
              </a:rPr>
              <a:t>Data Management</a:t>
            </a:r>
          </a:p>
          <a:p>
            <a:pPr lvl="2"/>
            <a:r>
              <a:rPr lang="en-US" dirty="0">
                <a:solidFill>
                  <a:srgbClr val="C00000"/>
                </a:solidFill>
              </a:rPr>
              <a:t>Data Integration &amp; Cleaning</a:t>
            </a:r>
          </a:p>
          <a:p>
            <a:pPr lvl="1"/>
            <a:r>
              <a:rPr lang="en-US" dirty="0" smtClean="0"/>
              <a:t>Error </a:t>
            </a:r>
            <a:r>
              <a:rPr lang="en-US" dirty="0"/>
              <a:t>Management and Propagation</a:t>
            </a:r>
          </a:p>
          <a:p>
            <a:pPr lvl="1"/>
            <a:endParaRPr lang="en-US" dirty="0">
              <a:solidFill>
                <a:srgbClr val="C00000"/>
              </a:solidFill>
            </a:endParaRPr>
          </a:p>
          <a:p>
            <a:endParaRPr lang="en-US" dirty="0"/>
          </a:p>
        </p:txBody>
      </p:sp>
    </p:spTree>
    <p:extLst>
      <p:ext uri="{BB962C8B-B14F-4D97-AF65-F5344CB8AC3E}">
        <p14:creationId xmlns:p14="http://schemas.microsoft.com/office/powerpoint/2010/main" val="3391988665"/>
      </p:ext>
    </p:extLst>
  </p:cSld>
  <p:clrMapOvr>
    <a:masterClrMapping/>
  </p:clrMapOvr>
  <mc:AlternateContent xmlns:mc="http://schemas.openxmlformats.org/markup-compatibility/2006" xmlns:p14="http://schemas.microsoft.com/office/powerpoint/2010/main">
    <mc:Choice Requires="p14">
      <p:transition spd="slow" p14:dur="2000" advTm="2021"/>
    </mc:Choice>
    <mc:Fallback xmlns="">
      <p:transition spd="slow" advTm="2021"/>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4"/>
          <p:cNvSpPr>
            <a:spLocks noGrp="1"/>
          </p:cNvSpPr>
          <p:nvPr>
            <p:ph type="title"/>
          </p:nvPr>
        </p:nvSpPr>
        <p:spPr/>
        <p:txBody>
          <a:bodyPr>
            <a:normAutofit fontScale="90000"/>
          </a:bodyPr>
          <a:lstStyle/>
          <a:p>
            <a:r>
              <a:rPr lang="en-US" dirty="0" smtClean="0"/>
              <a:t>The Problem</a:t>
            </a:r>
            <a:br>
              <a:rPr lang="en-US" dirty="0" smtClean="0"/>
            </a:br>
            <a:r>
              <a:rPr lang="en-US" dirty="0" smtClean="0"/>
              <a:t>Why not research?</a:t>
            </a:r>
            <a:endParaRPr lang="en-US" dirty="0"/>
          </a:p>
        </p:txBody>
      </p:sp>
      <p:sp>
        <p:nvSpPr>
          <p:cNvPr id="4099" name="Content Placeholder 5"/>
          <p:cNvSpPr>
            <a:spLocks noGrp="1"/>
          </p:cNvSpPr>
          <p:nvPr>
            <p:ph idx="1"/>
          </p:nvPr>
        </p:nvSpPr>
        <p:spPr>
          <a:xfrm>
            <a:off x="457200" y="1600200"/>
            <a:ext cx="8229600" cy="4800600"/>
          </a:xfrm>
        </p:spPr>
        <p:txBody>
          <a:bodyPr>
            <a:normAutofit/>
          </a:bodyPr>
          <a:lstStyle/>
          <a:p>
            <a:r>
              <a:rPr lang="en-US" dirty="0" smtClean="0"/>
              <a:t>Higher </a:t>
            </a:r>
            <a:r>
              <a:rPr lang="en-US" dirty="0" smtClean="0">
                <a:solidFill>
                  <a:srgbClr val="0070C0"/>
                </a:solidFill>
              </a:rPr>
              <a:t>privacy standard </a:t>
            </a:r>
            <a:r>
              <a:rPr lang="en-US" dirty="0" smtClean="0"/>
              <a:t>and accountability</a:t>
            </a:r>
            <a:endParaRPr lang="en-US" dirty="0" smtClean="0">
              <a:solidFill>
                <a:srgbClr val="0070C0"/>
              </a:solidFill>
            </a:endParaRPr>
          </a:p>
          <a:p>
            <a:pPr lvl="1"/>
            <a:r>
              <a:rPr lang="en-US" dirty="0"/>
              <a:t>Difficult to </a:t>
            </a:r>
            <a:r>
              <a:rPr lang="en-US" b="1" dirty="0">
                <a:solidFill>
                  <a:srgbClr val="0070C0"/>
                </a:solidFill>
              </a:rPr>
              <a:t>access</a:t>
            </a:r>
            <a:r>
              <a:rPr lang="en-US" dirty="0"/>
              <a:t>: Privacy/confidentiality</a:t>
            </a:r>
          </a:p>
          <a:p>
            <a:pPr lvl="1"/>
            <a:r>
              <a:rPr lang="en-US" dirty="0"/>
              <a:t>No </a:t>
            </a:r>
            <a:r>
              <a:rPr lang="en-US" b="1" dirty="0">
                <a:solidFill>
                  <a:srgbClr val="0070C0"/>
                </a:solidFill>
              </a:rPr>
              <a:t>neutral safe place</a:t>
            </a:r>
            <a:r>
              <a:rPr lang="en-US" b="1" dirty="0">
                <a:solidFill>
                  <a:schemeClr val="accent2">
                    <a:lumMod val="75000"/>
                  </a:schemeClr>
                </a:solidFill>
              </a:rPr>
              <a:t> </a:t>
            </a:r>
            <a:r>
              <a:rPr lang="en-US" dirty="0"/>
              <a:t>to put it together</a:t>
            </a:r>
          </a:p>
          <a:p>
            <a:r>
              <a:rPr lang="en-US" dirty="0" smtClean="0"/>
              <a:t>Requires </a:t>
            </a:r>
            <a:r>
              <a:rPr lang="en-US" dirty="0" smtClean="0">
                <a:solidFill>
                  <a:srgbClr val="0070C0"/>
                </a:solidFill>
              </a:rPr>
              <a:t>more accurate results </a:t>
            </a:r>
            <a:r>
              <a:rPr lang="en-US" dirty="0" smtClean="0"/>
              <a:t>compared to recommending books</a:t>
            </a:r>
          </a:p>
          <a:p>
            <a:pPr lvl="1"/>
            <a:r>
              <a:rPr lang="en-US" b="1" dirty="0" smtClean="0">
                <a:solidFill>
                  <a:srgbClr val="0070C0"/>
                </a:solidFill>
              </a:rPr>
              <a:t>Error management</a:t>
            </a:r>
          </a:p>
          <a:p>
            <a:pPr marL="342900" lvl="1" indent="-342900">
              <a:buFont typeface="Arial" panose="020B0604020202020204" pitchFamily="34" charset="0"/>
              <a:buChar char="•"/>
            </a:pPr>
            <a:r>
              <a:rPr lang="en-US" dirty="0"/>
              <a:t>Lack Data management tools and </a:t>
            </a:r>
            <a:r>
              <a:rPr lang="en-US" dirty="0" smtClean="0"/>
              <a:t>expertise</a:t>
            </a:r>
            <a:endParaRPr lang="en-US" altLang="ja-JP" dirty="0" smtClean="0"/>
          </a:p>
          <a:p>
            <a:pPr lvl="1"/>
            <a:r>
              <a:rPr lang="en-US" dirty="0" smtClean="0"/>
              <a:t>Difficult to </a:t>
            </a:r>
            <a:r>
              <a:rPr lang="en-US" b="1" dirty="0" smtClean="0">
                <a:solidFill>
                  <a:srgbClr val="0070C0"/>
                </a:solidFill>
              </a:rPr>
              <a:t>integrate</a:t>
            </a:r>
            <a:r>
              <a:rPr lang="en-US" dirty="0" smtClean="0"/>
              <a:t>: silo/scattered data</a:t>
            </a:r>
          </a:p>
          <a:p>
            <a:pPr lvl="1"/>
            <a:r>
              <a:rPr lang="en-US" dirty="0" smtClean="0"/>
              <a:t>Difficult to clean data</a:t>
            </a:r>
          </a:p>
          <a:p>
            <a:pPr lvl="1"/>
            <a:endParaRPr lang="en-US" dirty="0" smtClean="0"/>
          </a:p>
        </p:txBody>
      </p:sp>
    </p:spTree>
    <p:extLst>
      <p:ext uri="{BB962C8B-B14F-4D97-AF65-F5344CB8AC3E}">
        <p14:creationId xmlns:p14="http://schemas.microsoft.com/office/powerpoint/2010/main" val="2234471322"/>
      </p:ext>
    </p:extLst>
  </p:cSld>
  <p:clrMapOvr>
    <a:masterClrMapping/>
  </p:clrMapOvr>
  <mc:AlternateContent xmlns:mc="http://schemas.openxmlformats.org/markup-compatibility/2006" xmlns:p14="http://schemas.microsoft.com/office/powerpoint/2010/main">
    <mc:Choice Requires="p14">
      <p:transition spd="slow" p14:dur="2000" advTm="108312"/>
    </mc:Choice>
    <mc:Fallback xmlns="">
      <p:transition spd="slow" advTm="108312"/>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4"/>
          <p:cNvSpPr>
            <a:spLocks noGrp="1"/>
          </p:cNvSpPr>
          <p:nvPr>
            <p:ph type="title"/>
          </p:nvPr>
        </p:nvSpPr>
        <p:spPr/>
        <p:txBody>
          <a:bodyPr>
            <a:normAutofit fontScale="90000"/>
          </a:bodyPr>
          <a:lstStyle/>
          <a:p>
            <a:r>
              <a:rPr lang="en-US" smtClean="0"/>
              <a:t>Population Informatics</a:t>
            </a:r>
            <a:br>
              <a:rPr lang="en-US" smtClean="0"/>
            </a:br>
            <a:r>
              <a:rPr lang="en-US" smtClean="0"/>
              <a:t>Challenges</a:t>
            </a:r>
            <a:endParaRPr lang="en-US" dirty="0" smtClean="0"/>
          </a:p>
        </p:txBody>
      </p:sp>
      <p:sp>
        <p:nvSpPr>
          <p:cNvPr id="11267" name="Content Placeholder 5"/>
          <p:cNvSpPr>
            <a:spLocks noGrp="1"/>
          </p:cNvSpPr>
          <p:nvPr>
            <p:ph idx="1"/>
          </p:nvPr>
        </p:nvSpPr>
        <p:spPr/>
        <p:txBody>
          <a:bodyPr/>
          <a:lstStyle/>
          <a:p>
            <a:r>
              <a:rPr lang="en-US" dirty="0" smtClean="0"/>
              <a:t>Challenges have constrained the use of person-level data (micro data) in research.</a:t>
            </a:r>
          </a:p>
          <a:p>
            <a:pPr lvl="1"/>
            <a:r>
              <a:rPr lang="en-US" dirty="0" smtClean="0"/>
              <a:t>Privacy</a:t>
            </a:r>
          </a:p>
          <a:p>
            <a:pPr lvl="1"/>
            <a:r>
              <a:rPr lang="en-US" dirty="0" smtClean="0"/>
              <a:t>Data Access</a:t>
            </a:r>
          </a:p>
          <a:p>
            <a:pPr lvl="1"/>
            <a:r>
              <a:rPr lang="en-US" dirty="0" smtClean="0"/>
              <a:t>Error Management and Propagation</a:t>
            </a:r>
          </a:p>
          <a:p>
            <a:pPr lvl="1"/>
            <a:r>
              <a:rPr lang="en-US" dirty="0" smtClean="0"/>
              <a:t>Data Management</a:t>
            </a:r>
          </a:p>
          <a:p>
            <a:pPr lvl="2"/>
            <a:r>
              <a:rPr lang="en-US" dirty="0" smtClean="0"/>
              <a:t>Data Integration &amp; Cleaning</a:t>
            </a:r>
          </a:p>
          <a:p>
            <a:endParaRPr lang="en-US" dirty="0" smtClean="0"/>
          </a:p>
        </p:txBody>
      </p:sp>
    </p:spTree>
    <p:extLst>
      <p:ext uri="{BB962C8B-B14F-4D97-AF65-F5344CB8AC3E}">
        <p14:creationId xmlns:p14="http://schemas.microsoft.com/office/powerpoint/2010/main" val="3965321538"/>
      </p:ext>
    </p:extLst>
  </p:cSld>
  <p:clrMapOvr>
    <a:masterClrMapping/>
  </p:clrMapOvr>
  <mc:AlternateContent xmlns:mc="http://schemas.openxmlformats.org/markup-compatibility/2006" xmlns:p14="http://schemas.microsoft.com/office/powerpoint/2010/main">
    <mc:Choice Requires="p14">
      <p:transition spd="slow" p14:dur="2000" advTm="27073"/>
    </mc:Choice>
    <mc:Fallback xmlns="">
      <p:transition spd="slow" advTm="27073"/>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51"/>
          <p:cNvSpPr>
            <a:spLocks noChangeArrowheads="1"/>
          </p:cNvSpPr>
          <p:nvPr/>
        </p:nvSpPr>
        <p:spPr bwMode="auto">
          <a:xfrm>
            <a:off x="2118841" y="5493245"/>
            <a:ext cx="70251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dirty="0"/>
              <a:t>Population </a:t>
            </a:r>
            <a:r>
              <a:rPr lang="en-US" altLang="en-US" sz="2400" b="1" dirty="0" smtClean="0"/>
              <a:t>Informatics</a:t>
            </a:r>
            <a:r>
              <a:rPr lang="en-US" sz="1800" dirty="0" smtClean="0"/>
              <a:t>: The systematic study of populations via secondary analysis of massive data collections (“big data”) about people.</a:t>
            </a:r>
            <a:endParaRPr lang="en-US" sz="800" dirty="0" smtClean="0"/>
          </a:p>
        </p:txBody>
      </p:sp>
      <p:pic>
        <p:nvPicPr>
          <p:cNvPr id="11267" name="Picture 42" descr="UNC_logo_wh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1913" y="860425"/>
            <a:ext cx="14001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68" name="Group 15"/>
          <p:cNvGrpSpPr>
            <a:grpSpLocks/>
          </p:cNvGrpSpPr>
          <p:nvPr/>
        </p:nvGrpSpPr>
        <p:grpSpPr bwMode="auto">
          <a:xfrm>
            <a:off x="222250" y="91228"/>
            <a:ext cx="8699500" cy="5385837"/>
            <a:chOff x="222250" y="203201"/>
            <a:chExt cx="8699500" cy="5435599"/>
          </a:xfrm>
        </p:grpSpPr>
        <p:sp>
          <p:nvSpPr>
            <p:cNvPr id="42" name="Rectangle 41"/>
            <p:cNvSpPr/>
            <p:nvPr/>
          </p:nvSpPr>
          <p:spPr>
            <a:xfrm>
              <a:off x="222250" y="203201"/>
              <a:ext cx="8699500" cy="543559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graphicFrame>
          <p:nvGraphicFramePr>
            <p:cNvPr id="43" name="Diagram 42"/>
            <p:cNvGraphicFramePr/>
            <p:nvPr/>
          </p:nvGraphicFramePr>
          <p:xfrm>
            <a:off x="412750" y="990600"/>
            <a:ext cx="8318500" cy="4508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274" name="Rectangle 9"/>
            <p:cNvSpPr>
              <a:spLocks noChangeArrowheads="1"/>
            </p:cNvSpPr>
            <p:nvPr/>
          </p:nvSpPr>
          <p:spPr bwMode="auto">
            <a:xfrm>
              <a:off x="3064732" y="2044157"/>
              <a:ext cx="3014543" cy="96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b="1" dirty="0" smtClean="0">
                <a:solidFill>
                  <a:schemeClr val="bg1"/>
                </a:solidFill>
              </a:endParaRPr>
            </a:p>
            <a:p>
              <a:pPr algn="ctr" eaLnBrk="1" hangingPunct="1">
                <a:spcBef>
                  <a:spcPct val="0"/>
                </a:spcBef>
                <a:buFontTx/>
                <a:buNone/>
              </a:pPr>
              <a:r>
                <a:rPr lang="en-US" altLang="en-US" sz="2000" b="1" dirty="0" smtClean="0">
                  <a:solidFill>
                    <a:schemeClr val="bg1"/>
                  </a:solidFill>
                </a:rPr>
                <a:t>Information</a:t>
              </a:r>
              <a:endParaRPr lang="en-US" altLang="en-US" sz="1800" b="1" dirty="0">
                <a:solidFill>
                  <a:schemeClr val="bg1"/>
                </a:solidFill>
              </a:endParaRPr>
            </a:p>
            <a:p>
              <a:pPr algn="ctr" eaLnBrk="1" hangingPunct="1">
                <a:spcBef>
                  <a:spcPct val="0"/>
                </a:spcBef>
                <a:buFontTx/>
                <a:buNone/>
              </a:pPr>
              <a:r>
                <a:rPr lang="en-US" altLang="en-US" sz="1800" dirty="0">
                  <a:solidFill>
                    <a:schemeClr val="bg1"/>
                  </a:solidFill>
                </a:rPr>
                <a:t>Broad new </a:t>
              </a:r>
              <a:r>
                <a:rPr lang="en-US" altLang="en-US" sz="1800" dirty="0" smtClean="0">
                  <a:solidFill>
                    <a:schemeClr val="bg1"/>
                  </a:solidFill>
                </a:rPr>
                <a:t>research</a:t>
              </a:r>
              <a:r>
                <a:rPr lang="en-US" altLang="en-US" sz="1800" dirty="0">
                  <a:solidFill>
                    <a:schemeClr val="bg1"/>
                  </a:solidFill>
                </a:rPr>
                <a:t> </a:t>
              </a:r>
              <a:r>
                <a:rPr lang="en-US" altLang="en-US" sz="1800" dirty="0" smtClean="0">
                  <a:solidFill>
                    <a:schemeClr val="bg1"/>
                  </a:solidFill>
                </a:rPr>
                <a:t>questions</a:t>
              </a:r>
              <a:endParaRPr lang="en-US" altLang="en-US" sz="1800" dirty="0">
                <a:solidFill>
                  <a:schemeClr val="bg1"/>
                </a:solidFill>
              </a:endParaRPr>
            </a:p>
          </p:txBody>
        </p:sp>
        <p:sp>
          <p:nvSpPr>
            <p:cNvPr id="11275" name="TextBox 10"/>
            <p:cNvSpPr txBox="1">
              <a:spLocks noChangeArrowheads="1"/>
            </p:cNvSpPr>
            <p:nvPr/>
          </p:nvSpPr>
          <p:spPr bwMode="auto">
            <a:xfrm>
              <a:off x="1555750" y="3206511"/>
              <a:ext cx="6032500" cy="8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000" b="1" dirty="0" smtClean="0">
                <a:solidFill>
                  <a:schemeClr val="bg1"/>
                </a:solidFill>
              </a:endParaRPr>
            </a:p>
            <a:p>
              <a:pPr algn="ctr" eaLnBrk="1" hangingPunct="1">
                <a:spcBef>
                  <a:spcPct val="0"/>
                </a:spcBef>
                <a:buFontTx/>
                <a:buNone/>
              </a:pPr>
              <a:r>
                <a:rPr lang="en-US" altLang="en-US" sz="2000" b="1" dirty="0" smtClean="0">
                  <a:solidFill>
                    <a:schemeClr val="bg1"/>
                  </a:solidFill>
                </a:rPr>
                <a:t>Methods</a:t>
              </a:r>
              <a:endParaRPr lang="en-US" altLang="en-US" sz="2000" b="1" dirty="0">
                <a:solidFill>
                  <a:schemeClr val="bg1"/>
                </a:solidFill>
              </a:endParaRPr>
            </a:p>
            <a:p>
              <a:pPr algn="ctr" eaLnBrk="1" hangingPunct="1">
                <a:spcBef>
                  <a:spcPct val="0"/>
                </a:spcBef>
                <a:buFontTx/>
                <a:buNone/>
              </a:pPr>
              <a:r>
                <a:rPr lang="en-US" altLang="en-US" sz="1800" dirty="0" err="1" smtClean="0">
                  <a:solidFill>
                    <a:schemeClr val="bg1"/>
                  </a:solidFill>
                </a:rPr>
                <a:t>Datamining</a:t>
              </a:r>
              <a:r>
                <a:rPr lang="en-US" altLang="en-US" sz="1800" dirty="0">
                  <a:solidFill>
                    <a:schemeClr val="bg1"/>
                  </a:solidFill>
                </a:rPr>
                <a:t> </a:t>
              </a:r>
              <a:r>
                <a:rPr lang="en-US" altLang="en-US" sz="1800" dirty="0" smtClean="0">
                  <a:solidFill>
                    <a:schemeClr val="bg1"/>
                  </a:solidFill>
                </a:rPr>
                <a:t>&amp; Statistical methods</a:t>
              </a:r>
              <a:endParaRPr lang="en-US" altLang="en-US" sz="1800" b="1" dirty="0">
                <a:solidFill>
                  <a:schemeClr val="bg1"/>
                </a:solidFill>
              </a:endParaRPr>
            </a:p>
          </p:txBody>
        </p:sp>
        <p:sp>
          <p:nvSpPr>
            <p:cNvPr id="13" name="Oval 12"/>
            <p:cNvSpPr/>
            <p:nvPr/>
          </p:nvSpPr>
          <p:spPr>
            <a:xfrm>
              <a:off x="2990850" y="292461"/>
              <a:ext cx="3162300" cy="6602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800" dirty="0"/>
                <a:t>Actionable</a:t>
              </a:r>
            </a:p>
            <a:p>
              <a:pPr algn="ctr" eaLnBrk="1" hangingPunct="1">
                <a:defRPr/>
              </a:pPr>
              <a:r>
                <a:rPr lang="en-US" sz="1800" dirty="0"/>
                <a:t>Policy and Practice</a:t>
              </a:r>
            </a:p>
          </p:txBody>
        </p:sp>
      </p:grpSp>
      <p:sp>
        <p:nvSpPr>
          <p:cNvPr id="14" name="Rectangle 13"/>
          <p:cNvSpPr/>
          <p:nvPr/>
        </p:nvSpPr>
        <p:spPr>
          <a:xfrm>
            <a:off x="0" y="0"/>
            <a:ext cx="9144000" cy="685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endParaRPr>
          </a:p>
        </p:txBody>
      </p:sp>
      <p:sp>
        <p:nvSpPr>
          <p:cNvPr id="16" name="Trapezoid 4"/>
          <p:cNvSpPr/>
          <p:nvPr/>
        </p:nvSpPr>
        <p:spPr bwMode="auto">
          <a:xfrm>
            <a:off x="1868488" y="2847975"/>
            <a:ext cx="5407025" cy="1162050"/>
          </a:xfrm>
          <a:prstGeom prst="rect">
            <a:avLst/>
          </a:prstGeom>
        </p:spPr>
        <p:style>
          <a:lnRef idx="0">
            <a:scrgbClr r="0" g="0" b="0"/>
          </a:lnRef>
          <a:fillRef idx="0">
            <a:scrgbClr r="0" g="0" b="0"/>
          </a:fillRef>
          <a:effectRef idx="0">
            <a:scrgbClr r="0" g="0" b="0"/>
          </a:effectRef>
          <a:fontRef idx="minor">
            <a:schemeClr val="lt1"/>
          </a:fontRef>
        </p:style>
        <p:txBody>
          <a:bodyPr lIns="22860" tIns="22860" rIns="22860" bIns="22860" spcCol="1270" anchor="ctr"/>
          <a:lstStyle/>
          <a:p>
            <a:pPr algn="ctr" defTabSz="800100" eaLnBrk="1" hangingPunct="1">
              <a:spcAft>
                <a:spcPts val="0"/>
              </a:spcAft>
              <a:defRPr/>
            </a:pPr>
            <a:endParaRPr lang="en-US" sz="2400" b="1" dirty="0">
              <a:solidFill>
                <a:schemeClr val="bg1"/>
              </a:solidFill>
            </a:endParaRPr>
          </a:p>
        </p:txBody>
      </p:sp>
      <p:pic>
        <p:nvPicPr>
          <p:cNvPr id="11271" name="Picture 2" descr="http://pinformatics.web.unc.edu/files/2012/10/pinfo7_colo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2249" y="5594987"/>
            <a:ext cx="1821947" cy="5760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Rectangle 51"/>
          <p:cNvSpPr>
            <a:spLocks noChangeArrowheads="1"/>
          </p:cNvSpPr>
          <p:nvPr/>
        </p:nvSpPr>
        <p:spPr bwMode="auto">
          <a:xfrm>
            <a:off x="222250" y="6273225"/>
            <a:ext cx="8921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en-US" sz="1600" dirty="0" smtClean="0"/>
              <a:t>Kum, H.C., Krishnamurthy A., </a:t>
            </a:r>
            <a:r>
              <a:rPr lang="en-US" sz="1600" dirty="0" err="1" smtClean="0"/>
              <a:t>Machanavajjhala</a:t>
            </a:r>
            <a:r>
              <a:rPr lang="en-US" sz="1600" dirty="0" smtClean="0"/>
              <a:t> A., and </a:t>
            </a:r>
            <a:r>
              <a:rPr lang="en-US" sz="1600" dirty="0" err="1" smtClean="0"/>
              <a:t>Ahalt</a:t>
            </a:r>
            <a:r>
              <a:rPr lang="en-US" sz="1600" dirty="0" smtClean="0"/>
              <a:t> S. Social Genome: Putting Big Data to Work for Population Informatics. </a:t>
            </a:r>
            <a:r>
              <a:rPr lang="en-US" sz="1600" i="1" dirty="0" smtClean="0"/>
              <a:t>IEEE Computer Special Outlook Issue</a:t>
            </a:r>
            <a:r>
              <a:rPr lang="en-US" sz="1600" dirty="0" smtClean="0"/>
              <a:t>. pp 56-63.  Jan 2014</a:t>
            </a:r>
          </a:p>
        </p:txBody>
      </p:sp>
      <p:sp>
        <p:nvSpPr>
          <p:cNvPr id="17" name="Content Placeholder 6"/>
          <p:cNvSpPr txBox="1">
            <a:spLocks/>
          </p:cNvSpPr>
          <p:nvPr/>
        </p:nvSpPr>
        <p:spPr bwMode="auto">
          <a:xfrm>
            <a:off x="1624012" y="4724400"/>
            <a:ext cx="5895975" cy="573087"/>
          </a:xfrm>
          <a:prstGeom prst="rect">
            <a:avLst/>
          </a:prstGeom>
          <a:solidFill>
            <a:srgbClr val="FDFCEE"/>
          </a:solidFill>
          <a:ln w="9525">
            <a:solidFill>
              <a:schemeClr val="tx2"/>
            </a:solidFill>
            <a:miter lim="800000"/>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b="1" dirty="0">
                <a:solidFill>
                  <a:srgbClr val="0070C0"/>
                </a:solidFill>
              </a:rPr>
              <a:t>Social Genome </a:t>
            </a:r>
            <a:r>
              <a:rPr lang="en-US" altLang="en-US" b="1" dirty="0" smtClean="0">
                <a:solidFill>
                  <a:srgbClr val="0070C0"/>
                </a:solidFill>
              </a:rPr>
              <a:t>Data Library</a:t>
            </a:r>
            <a:endParaRPr lang="en-US" altLang="en-US" dirty="0">
              <a:solidFill>
                <a:srgbClr val="0070C0"/>
              </a:solidFill>
            </a:endParaRPr>
          </a:p>
        </p:txBody>
      </p:sp>
      <p:grpSp>
        <p:nvGrpSpPr>
          <p:cNvPr id="18" name="Group 4"/>
          <p:cNvGrpSpPr>
            <a:grpSpLocks/>
          </p:cNvGrpSpPr>
          <p:nvPr/>
        </p:nvGrpSpPr>
        <p:grpSpPr bwMode="auto">
          <a:xfrm>
            <a:off x="86519" y="3118523"/>
            <a:ext cx="2809081" cy="1426299"/>
            <a:chOff x="4572000" y="3875964"/>
            <a:chExt cx="4244454" cy="914400"/>
          </a:xfrm>
        </p:grpSpPr>
        <p:sp>
          <p:nvSpPr>
            <p:cNvPr id="19" name="Oval 1"/>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0" name="Content Placeholder 6"/>
            <p:cNvSpPr txBox="1">
              <a:spLocks/>
            </p:cNvSpPr>
            <p:nvPr/>
          </p:nvSpPr>
          <p:spPr bwMode="auto">
            <a:xfrm>
              <a:off x="4738154" y="3875964"/>
              <a:ext cx="4078300" cy="707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Domain Knowledgeable</a:t>
              </a:r>
            </a:p>
            <a:p>
              <a:pPr algn="ctr">
                <a:buFont typeface="Wingdings" pitchFamily="2" charset="2"/>
                <a:buNone/>
              </a:pPr>
              <a:r>
                <a:rPr lang="en-US" altLang="en-US" sz="2000" b="1" dirty="0">
                  <a:solidFill>
                    <a:schemeClr val="accent2"/>
                  </a:solidFill>
                </a:rPr>
                <a:t>Computer Scientists</a:t>
              </a:r>
              <a:endParaRPr lang="en-US" altLang="en-US" sz="2000" dirty="0"/>
            </a:p>
          </p:txBody>
        </p:sp>
      </p:grpSp>
      <p:grpSp>
        <p:nvGrpSpPr>
          <p:cNvPr id="21" name="Group 6"/>
          <p:cNvGrpSpPr>
            <a:grpSpLocks/>
          </p:cNvGrpSpPr>
          <p:nvPr/>
        </p:nvGrpSpPr>
        <p:grpSpPr bwMode="auto">
          <a:xfrm>
            <a:off x="6215063" y="1897063"/>
            <a:ext cx="2700337" cy="1735137"/>
            <a:chOff x="4572000" y="3875964"/>
            <a:chExt cx="4272080" cy="914400"/>
          </a:xfrm>
        </p:grpSpPr>
        <p:sp>
          <p:nvSpPr>
            <p:cNvPr id="22" name="Oval 7"/>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3" name="Content Placeholder 6"/>
            <p:cNvSpPr txBox="1">
              <a:spLocks/>
            </p:cNvSpPr>
            <p:nvPr/>
          </p:nvSpPr>
          <p:spPr bwMode="auto">
            <a:xfrm>
              <a:off x="4572000" y="3875965"/>
              <a:ext cx="4272080" cy="91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Data Intensive</a:t>
              </a:r>
            </a:p>
            <a:p>
              <a:pPr algn="ctr">
                <a:buFont typeface="Wingdings" pitchFamily="2" charset="2"/>
                <a:buNone/>
              </a:pPr>
              <a:r>
                <a:rPr lang="en-US" altLang="en-US" sz="2000" b="1" dirty="0">
                  <a:solidFill>
                    <a:schemeClr val="accent2"/>
                  </a:solidFill>
                </a:rPr>
                <a:t>Domain </a:t>
              </a:r>
              <a:r>
                <a:rPr lang="en-US" altLang="en-US" sz="2000" b="1" dirty="0" smtClean="0">
                  <a:solidFill>
                    <a:schemeClr val="accent2"/>
                  </a:solidFill>
                </a:rPr>
                <a:t>Scientists</a:t>
              </a:r>
            </a:p>
            <a:p>
              <a:pPr algn="ctr">
                <a:buNone/>
              </a:pPr>
              <a:r>
                <a:rPr lang="en-US" altLang="en-US" sz="1400" b="1" dirty="0">
                  <a:solidFill>
                    <a:srgbClr val="0070C0"/>
                  </a:solidFill>
                </a:rPr>
                <a:t>Frame Real World Questions </a:t>
              </a:r>
              <a:endParaRPr lang="en-US" altLang="en-US" sz="1400" b="1" dirty="0" smtClean="0">
                <a:solidFill>
                  <a:srgbClr val="0070C0"/>
                </a:solidFill>
              </a:endParaRPr>
            </a:p>
            <a:p>
              <a:pPr algn="ctr">
                <a:buNone/>
              </a:pPr>
              <a:r>
                <a:rPr lang="en-US" altLang="en-US" sz="1400" b="1" dirty="0" smtClean="0">
                  <a:solidFill>
                    <a:srgbClr val="0070C0"/>
                  </a:solidFill>
                </a:rPr>
                <a:t>to </a:t>
              </a:r>
              <a:r>
                <a:rPr lang="en-US" altLang="en-US" sz="1400" b="1" dirty="0">
                  <a:solidFill>
                    <a:srgbClr val="0070C0"/>
                  </a:solidFill>
                </a:rPr>
                <a:t>Tractable </a:t>
              </a:r>
              <a:r>
                <a:rPr lang="en-US" altLang="en-US" sz="1400" b="1" dirty="0" smtClean="0">
                  <a:solidFill>
                    <a:srgbClr val="0070C0"/>
                  </a:solidFill>
                </a:rPr>
                <a:t>Questions</a:t>
              </a:r>
              <a:endParaRPr lang="en-US" altLang="en-US" sz="1400" b="1" dirty="0">
                <a:solidFill>
                  <a:srgbClr val="0070C0"/>
                </a:solidFill>
              </a:endParaRPr>
            </a:p>
          </p:txBody>
        </p:sp>
      </p:grpSp>
      <p:grpSp>
        <p:nvGrpSpPr>
          <p:cNvPr id="24" name="Group 12"/>
          <p:cNvGrpSpPr>
            <a:grpSpLocks/>
          </p:cNvGrpSpPr>
          <p:nvPr/>
        </p:nvGrpSpPr>
        <p:grpSpPr bwMode="auto">
          <a:xfrm>
            <a:off x="527050" y="695325"/>
            <a:ext cx="3057525" cy="1755644"/>
            <a:chOff x="4572000" y="3875964"/>
            <a:chExt cx="4244454" cy="924361"/>
          </a:xfrm>
        </p:grpSpPr>
        <p:sp>
          <p:nvSpPr>
            <p:cNvPr id="25" name="Oval 13"/>
            <p:cNvSpPr>
              <a:spLocks noChangeArrowheads="1"/>
            </p:cNvSpPr>
            <p:nvPr/>
          </p:nvSpPr>
          <p:spPr bwMode="auto">
            <a:xfrm>
              <a:off x="4572000" y="3875964"/>
              <a:ext cx="4244454" cy="914400"/>
            </a:xfrm>
            <a:prstGeom prst="ellipse">
              <a:avLst/>
            </a:prstGeom>
            <a:solidFill>
              <a:srgbClr val="FDFCEE"/>
            </a:solidFill>
            <a:ln w="38100" algn="ctr">
              <a:solidFill>
                <a:srgbClr val="0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
          <p:nvSpPr>
            <p:cNvPr id="26" name="Content Placeholder 6"/>
            <p:cNvSpPr txBox="1">
              <a:spLocks/>
            </p:cNvSpPr>
            <p:nvPr/>
          </p:nvSpPr>
          <p:spPr bwMode="auto">
            <a:xfrm>
              <a:off x="4738154" y="3875964"/>
              <a:ext cx="4078300" cy="924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lgn="ctr">
                <a:buFont typeface="Wingdings" pitchFamily="2" charset="2"/>
                <a:buNone/>
              </a:pPr>
              <a:r>
                <a:rPr lang="en-US" altLang="en-US" sz="2000" b="1" dirty="0">
                  <a:solidFill>
                    <a:schemeClr val="accent2"/>
                  </a:solidFill>
                </a:rPr>
                <a:t>Data Savvy</a:t>
              </a:r>
            </a:p>
            <a:p>
              <a:pPr algn="ctr">
                <a:buFont typeface="Wingdings" pitchFamily="2" charset="2"/>
                <a:buNone/>
              </a:pPr>
              <a:r>
                <a:rPr lang="en-US" altLang="en-US" sz="2000" b="1" dirty="0">
                  <a:solidFill>
                    <a:schemeClr val="accent2"/>
                  </a:solidFill>
                </a:rPr>
                <a:t>Managers</a:t>
              </a:r>
            </a:p>
            <a:p>
              <a:pPr algn="ctr">
                <a:buFont typeface="Wingdings" pitchFamily="2" charset="2"/>
                <a:buNone/>
              </a:pPr>
              <a:r>
                <a:rPr lang="en-US" altLang="en-US" sz="2000" b="1" dirty="0">
                  <a:solidFill>
                    <a:schemeClr val="accent2"/>
                  </a:solidFill>
                </a:rPr>
                <a:t>(Decision Makers</a:t>
              </a:r>
              <a:r>
                <a:rPr lang="en-US" altLang="en-US" sz="2000" b="1" dirty="0" smtClean="0">
                  <a:solidFill>
                    <a:schemeClr val="accent2"/>
                  </a:solidFill>
                </a:rPr>
                <a:t>)</a:t>
              </a:r>
            </a:p>
            <a:p>
              <a:pPr algn="ctr">
                <a:buNone/>
              </a:pPr>
              <a:r>
                <a:rPr lang="en-US" altLang="en-US" sz="1600" b="1" dirty="0">
                  <a:solidFill>
                    <a:srgbClr val="0070C0"/>
                  </a:solidFill>
                </a:rPr>
                <a:t>Data Based Answers to </a:t>
              </a:r>
            </a:p>
            <a:p>
              <a:pPr algn="ctr">
                <a:buNone/>
              </a:pPr>
              <a:r>
                <a:rPr lang="en-US" altLang="en-US" sz="1600" b="1" dirty="0">
                  <a:solidFill>
                    <a:srgbClr val="0070C0"/>
                  </a:solidFill>
                </a:rPr>
                <a:t>Real world </a:t>
              </a:r>
              <a:r>
                <a:rPr lang="en-US" altLang="en-US" sz="1600" b="1" dirty="0" smtClean="0">
                  <a:solidFill>
                    <a:srgbClr val="0070C0"/>
                  </a:solidFill>
                </a:rPr>
                <a:t>Problems</a:t>
              </a:r>
              <a:endParaRPr lang="en-US" altLang="en-US" sz="1800" dirty="0"/>
            </a:p>
            <a:p>
              <a:pPr algn="ctr">
                <a:buNone/>
              </a:pPr>
              <a:endParaRPr lang="en-US" altLang="en-US" sz="1100" dirty="0">
                <a:solidFill>
                  <a:srgbClr val="0070C0"/>
                </a:solidFill>
              </a:endParaRPr>
            </a:p>
          </p:txBody>
        </p:sp>
      </p:grpSp>
    </p:spTree>
    <p:extLst>
      <p:ext uri="{BB962C8B-B14F-4D97-AF65-F5344CB8AC3E}">
        <p14:creationId xmlns:p14="http://schemas.microsoft.com/office/powerpoint/2010/main" val="177663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Homework </a:t>
            </a:r>
            <a:r>
              <a:rPr lang="en-US" dirty="0" smtClean="0"/>
              <a:t>for ISEN</a:t>
            </a:r>
            <a:endParaRPr lang="en-US" dirty="0"/>
          </a:p>
        </p:txBody>
      </p:sp>
      <p:sp>
        <p:nvSpPr>
          <p:cNvPr id="3" name="Content Placeholder 2"/>
          <p:cNvSpPr>
            <a:spLocks noGrp="1"/>
          </p:cNvSpPr>
          <p:nvPr>
            <p:ph idx="1"/>
          </p:nvPr>
        </p:nvSpPr>
        <p:spPr/>
        <p:txBody>
          <a:bodyPr>
            <a:normAutofit/>
          </a:bodyPr>
          <a:lstStyle/>
          <a:p>
            <a:r>
              <a:rPr lang="en-US" dirty="0" smtClean="0"/>
              <a:t>Information System </a:t>
            </a:r>
            <a:r>
              <a:rPr lang="en-US" dirty="0"/>
              <a:t>Design &amp; Operation</a:t>
            </a:r>
          </a:p>
          <a:p>
            <a:r>
              <a:rPr lang="en-US" dirty="0" smtClean="0"/>
              <a:t>How </a:t>
            </a:r>
            <a:r>
              <a:rPr lang="en-US" dirty="0" smtClean="0"/>
              <a:t>can we run a good public social genome library?</a:t>
            </a:r>
          </a:p>
          <a:p>
            <a:pPr lvl="1"/>
            <a:r>
              <a:rPr lang="en-US" dirty="0" smtClean="0"/>
              <a:t>Secure data access</a:t>
            </a:r>
          </a:p>
          <a:p>
            <a:pPr lvl="1"/>
            <a:r>
              <a:rPr lang="en-US" dirty="0" smtClean="0"/>
              <a:t>Usable system for non computer savvy people (social scientists, statisticians)</a:t>
            </a:r>
          </a:p>
          <a:p>
            <a:pPr lvl="1"/>
            <a:r>
              <a:rPr lang="en-US" dirty="0" smtClean="0"/>
              <a:t>Maintain “legally</a:t>
            </a:r>
            <a:r>
              <a:rPr lang="en-US" dirty="0" smtClean="0"/>
              <a:t>” compliant system</a:t>
            </a:r>
          </a:p>
          <a:p>
            <a:pPr lvl="1"/>
            <a:r>
              <a:rPr lang="en-US" dirty="0" smtClean="0"/>
              <a:t>Reasonable cost</a:t>
            </a:r>
          </a:p>
        </p:txBody>
      </p:sp>
    </p:spTree>
    <p:extLst>
      <p:ext uri="{BB962C8B-B14F-4D97-AF65-F5344CB8AC3E}">
        <p14:creationId xmlns:p14="http://schemas.microsoft.com/office/powerpoint/2010/main" val="450463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http://upload.wikimedia.org/wikipedia/commons/7/7c/Hilbert_InfoGrowth.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81000"/>
            <a:ext cx="7848600" cy="6029739"/>
          </a:xfrm>
          <a:prstGeom prst="rect">
            <a:avLst/>
          </a:prstGeom>
          <a:noFill/>
          <a:ln>
            <a:noFill/>
          </a:ln>
        </p:spPr>
      </p:pic>
    </p:spTree>
    <p:extLst>
      <p:ext uri="{BB962C8B-B14F-4D97-AF65-F5344CB8AC3E}">
        <p14:creationId xmlns:p14="http://schemas.microsoft.com/office/powerpoint/2010/main" val="2372266659"/>
      </p:ext>
    </p:extLst>
  </p:cSld>
  <p:clrMapOvr>
    <a:masterClrMapping/>
  </p:clrMapOvr>
  <mc:AlternateContent xmlns:mc="http://schemas.openxmlformats.org/markup-compatibility/2006">
    <mc:Choice xmlns:p14="http://schemas.microsoft.com/office/powerpoint/2010/main" Requires="p14">
      <p:transition spd="slow" p14:dur="2000" advTm="32747"/>
    </mc:Choice>
    <mc:Fallback>
      <p:transition spd="slow" advTm="32747"/>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Datawarehouse</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a:t>K</a:t>
            </a:r>
            <a:r>
              <a:rPr lang="en-US" dirty="0" smtClean="0"/>
              <a:t>nowledge </a:t>
            </a:r>
            <a:r>
              <a:rPr lang="en-US" dirty="0"/>
              <a:t>base synthesis </a:t>
            </a:r>
            <a:r>
              <a:rPr lang="en-US" dirty="0" smtClean="0"/>
              <a:t>vs </a:t>
            </a:r>
            <a:r>
              <a:rPr lang="en-US" dirty="0"/>
              <a:t>typical ETL (extract-transform-load) tools available for data </a:t>
            </a:r>
            <a:r>
              <a:rPr lang="en-US" dirty="0" smtClean="0"/>
              <a:t>warehousing</a:t>
            </a:r>
          </a:p>
          <a:p>
            <a:r>
              <a:rPr lang="en-US" dirty="0"/>
              <a:t>Knowledge base </a:t>
            </a:r>
            <a:r>
              <a:rPr lang="en-US" dirty="0" smtClean="0"/>
              <a:t>synthesis</a:t>
            </a:r>
            <a:endParaRPr lang="en-US" dirty="0"/>
          </a:p>
          <a:p>
            <a:pPr lvl="1"/>
            <a:r>
              <a:rPr lang="en-US" dirty="0"/>
              <a:t>from </a:t>
            </a:r>
            <a:r>
              <a:rPr lang="en-US" dirty="0">
                <a:solidFill>
                  <a:schemeClr val="accent2">
                    <a:lumMod val="75000"/>
                  </a:schemeClr>
                </a:solidFill>
              </a:rPr>
              <a:t>multiple </a:t>
            </a:r>
            <a:r>
              <a:rPr lang="en-US" dirty="0" smtClean="0">
                <a:solidFill>
                  <a:schemeClr val="accent2">
                    <a:lumMod val="75000"/>
                  </a:schemeClr>
                </a:solidFill>
              </a:rPr>
              <a:t>domains</a:t>
            </a:r>
          </a:p>
          <a:p>
            <a:pPr lvl="1"/>
            <a:r>
              <a:rPr lang="en-US" dirty="0" smtClean="0"/>
              <a:t>maintain </a:t>
            </a:r>
            <a:r>
              <a:rPr lang="en-US" dirty="0">
                <a:solidFill>
                  <a:schemeClr val="accent2">
                    <a:lumMod val="75000"/>
                  </a:schemeClr>
                </a:solidFill>
              </a:rPr>
              <a:t>multiple versions </a:t>
            </a:r>
            <a:r>
              <a:rPr lang="en-US" dirty="0"/>
              <a:t>of the data </a:t>
            </a:r>
            <a:endParaRPr lang="en-US" dirty="0" smtClean="0"/>
          </a:p>
          <a:p>
            <a:pPr lvl="1"/>
            <a:r>
              <a:rPr lang="en-US" dirty="0" smtClean="0"/>
              <a:t>to </a:t>
            </a:r>
            <a:r>
              <a:rPr lang="en-US" dirty="0"/>
              <a:t>satisfy the disparate information needs of </a:t>
            </a:r>
            <a:r>
              <a:rPr lang="en-US" dirty="0">
                <a:solidFill>
                  <a:schemeClr val="accent2">
                    <a:lumMod val="75000"/>
                  </a:schemeClr>
                </a:solidFill>
              </a:rPr>
              <a:t>multiple </a:t>
            </a:r>
            <a:r>
              <a:rPr lang="en-US" dirty="0" smtClean="0">
                <a:solidFill>
                  <a:schemeClr val="accent2">
                    <a:lumMod val="75000"/>
                  </a:schemeClr>
                </a:solidFill>
              </a:rPr>
              <a:t>users </a:t>
            </a:r>
            <a:r>
              <a:rPr lang="en-US" dirty="0" smtClean="0"/>
              <a:t>(tenant)</a:t>
            </a:r>
          </a:p>
          <a:p>
            <a:pPr lvl="1"/>
            <a:r>
              <a:rPr lang="en-US" dirty="0" smtClean="0">
                <a:solidFill>
                  <a:schemeClr val="accent2">
                    <a:lumMod val="75000"/>
                  </a:schemeClr>
                </a:solidFill>
              </a:rPr>
              <a:t>Multiple purposes</a:t>
            </a:r>
            <a:endParaRPr lang="en-US" dirty="0">
              <a:solidFill>
                <a:schemeClr val="accent2">
                  <a:lumMod val="75000"/>
                </a:schemeClr>
              </a:solidFill>
            </a:endParaRPr>
          </a:p>
          <a:p>
            <a:endParaRPr lang="en-US" dirty="0"/>
          </a:p>
        </p:txBody>
      </p:sp>
    </p:spTree>
    <p:extLst>
      <p:ext uri="{BB962C8B-B14F-4D97-AF65-F5344CB8AC3E}">
        <p14:creationId xmlns:p14="http://schemas.microsoft.com/office/powerpoint/2010/main" val="18799471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Knowledge base </a:t>
            </a:r>
            <a:r>
              <a:rPr lang="en-US" dirty="0" smtClean="0"/>
              <a:t>platform</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Goals </a:t>
            </a:r>
            <a:r>
              <a:rPr lang="en-US" dirty="0"/>
              <a:t>of the typical ETL </a:t>
            </a:r>
            <a:r>
              <a:rPr lang="en-US" dirty="0" smtClean="0"/>
              <a:t>process</a:t>
            </a:r>
          </a:p>
          <a:p>
            <a:pPr lvl="1"/>
            <a:r>
              <a:rPr lang="en-US" dirty="0" smtClean="0"/>
              <a:t>maintain </a:t>
            </a:r>
            <a:r>
              <a:rPr lang="en-US" dirty="0"/>
              <a:t>one clean collection of </a:t>
            </a:r>
            <a:r>
              <a:rPr lang="en-US" dirty="0" smtClean="0"/>
              <a:t>data</a:t>
            </a:r>
            <a:r>
              <a:rPr lang="en-US" dirty="0"/>
              <a:t> </a:t>
            </a:r>
            <a:r>
              <a:rPr lang="en-US" dirty="0" smtClean="0"/>
              <a:t>for operation</a:t>
            </a:r>
          </a:p>
          <a:p>
            <a:r>
              <a:rPr lang="en-US" dirty="0" smtClean="0"/>
              <a:t>Approach for knowledge base platform</a:t>
            </a:r>
          </a:p>
          <a:p>
            <a:pPr lvl="1"/>
            <a:r>
              <a:rPr lang="en-US" dirty="0" smtClean="0"/>
              <a:t>Abstract </a:t>
            </a:r>
            <a:r>
              <a:rPr lang="en-US" dirty="0"/>
              <a:t>out domain-independent algorithms into a platform layer </a:t>
            </a:r>
            <a:endParaRPr lang="en-US" dirty="0" smtClean="0"/>
          </a:p>
          <a:p>
            <a:pPr lvl="1"/>
            <a:r>
              <a:rPr lang="en-US" dirty="0" smtClean="0"/>
              <a:t>expose </a:t>
            </a:r>
            <a:r>
              <a:rPr lang="en-US" dirty="0"/>
              <a:t>a set of plug-ins that different users can customize for knowledge base </a:t>
            </a:r>
            <a:r>
              <a:rPr lang="en-US" dirty="0" smtClean="0"/>
              <a:t>synthesis.</a:t>
            </a:r>
          </a:p>
          <a:p>
            <a:pPr lvl="1"/>
            <a:r>
              <a:rPr lang="en-US" dirty="0" smtClean="0"/>
              <a:t>It </a:t>
            </a:r>
            <a:r>
              <a:rPr lang="en-US" dirty="0"/>
              <a:t>is important that such plug-ins can support efficient human decision making by quickly pointing out inconsistencies that need to be resolved in the federated </a:t>
            </a:r>
            <a:r>
              <a:rPr lang="en-US" dirty="0" smtClean="0"/>
              <a:t>data</a:t>
            </a:r>
          </a:p>
          <a:p>
            <a:pPr lvl="1"/>
            <a:r>
              <a:rPr lang="en-US" dirty="0" smtClean="0"/>
              <a:t>along </a:t>
            </a:r>
            <a:r>
              <a:rPr lang="en-US" dirty="0"/>
              <a:t>with interactive visualization that supports multiple levels of details</a:t>
            </a:r>
            <a:r>
              <a:rPr lang="en-US" dirty="0" smtClean="0"/>
              <a:t>.  Important to support interaction with data.</a:t>
            </a:r>
          </a:p>
          <a:p>
            <a:pPr lvl="1"/>
            <a:r>
              <a:rPr lang="en-US" dirty="0"/>
              <a:t>K. </a:t>
            </a:r>
            <a:r>
              <a:rPr lang="en-US" dirty="0" err="1"/>
              <a:t>Bellare</a:t>
            </a:r>
            <a:r>
              <a:rPr lang="en-US" dirty="0"/>
              <a:t> et al., “WOO: A Scalable and Multi-Tenant Platform for Continuous Knowledge Base Synthesis,” </a:t>
            </a:r>
            <a:r>
              <a:rPr lang="en-US" i="1" dirty="0"/>
              <a:t>VLDB Endowment</a:t>
            </a:r>
            <a:r>
              <a:rPr lang="en-US" dirty="0"/>
              <a:t>, vol. 6, no. 11, 2013, pp. 1114–1125.</a:t>
            </a:r>
          </a:p>
          <a:p>
            <a:endParaRPr lang="en-US" dirty="0" smtClean="0"/>
          </a:p>
          <a:p>
            <a:endParaRPr lang="en-US" dirty="0"/>
          </a:p>
        </p:txBody>
      </p:sp>
    </p:spTree>
    <p:extLst>
      <p:ext uri="{BB962C8B-B14F-4D97-AF65-F5344CB8AC3E}">
        <p14:creationId xmlns:p14="http://schemas.microsoft.com/office/powerpoint/2010/main" val="40540615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What do we know about information privacy</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43016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spectrumsi.com/wp-content/uploads/2010/09/cctv-wall-ssi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398" y="1295400"/>
            <a:ext cx="3183623" cy="2362200"/>
          </a:xfrm>
          <a:prstGeom prst="rect">
            <a:avLst/>
          </a:prstGeom>
          <a:noFill/>
          <a:extLst>
            <a:ext uri="{909E8E84-426E-40DD-AFC4-6F175D3DCCD1}">
              <a14:hiddenFill xmlns:a14="http://schemas.microsoft.com/office/drawing/2010/main">
                <a:solidFill>
                  <a:srgbClr val="FFFFFF"/>
                </a:solidFill>
              </a14:hiddenFill>
            </a:ext>
          </a:extLst>
        </p:spPr>
      </p:pic>
      <p:sp>
        <p:nvSpPr>
          <p:cNvPr id="26626" name="Title 1"/>
          <p:cNvSpPr>
            <a:spLocks noGrp="1"/>
          </p:cNvSpPr>
          <p:nvPr>
            <p:ph type="title"/>
          </p:nvPr>
        </p:nvSpPr>
        <p:spPr/>
        <p:txBody>
          <a:bodyPr>
            <a:normAutofit fontScale="90000"/>
          </a:bodyPr>
          <a:lstStyle/>
          <a:p>
            <a:r>
              <a:rPr lang="en-US" dirty="0"/>
              <a:t>Take Away </a:t>
            </a:r>
            <a:r>
              <a:rPr lang="en-US" dirty="0" smtClean="0"/>
              <a:t>I</a:t>
            </a:r>
            <a:r>
              <a:rPr lang="en-US" dirty="0"/>
              <a:t/>
            </a:r>
            <a:br>
              <a:rPr lang="en-US" dirty="0"/>
            </a:br>
            <a:r>
              <a:rPr lang="en-US" dirty="0"/>
              <a:t>Information </a:t>
            </a:r>
            <a:r>
              <a:rPr lang="en-US" dirty="0" smtClean="0"/>
              <a:t>Accountability Works</a:t>
            </a:r>
          </a:p>
        </p:txBody>
      </p:sp>
      <p:sp>
        <p:nvSpPr>
          <p:cNvPr id="26627" name="Content Placeholder 2"/>
          <p:cNvSpPr>
            <a:spLocks noGrp="1"/>
          </p:cNvSpPr>
          <p:nvPr>
            <p:ph idx="1"/>
          </p:nvPr>
        </p:nvSpPr>
        <p:spPr>
          <a:xfrm>
            <a:off x="76200" y="1600200"/>
            <a:ext cx="8839200" cy="4525963"/>
          </a:xfrm>
        </p:spPr>
        <p:txBody>
          <a:bodyPr>
            <a:noAutofit/>
          </a:bodyPr>
          <a:lstStyle/>
          <a:p>
            <a:r>
              <a:rPr lang="en-US" sz="2400" dirty="0" smtClean="0"/>
              <a:t>Secrecy : Hiding information</a:t>
            </a:r>
          </a:p>
          <a:p>
            <a:pPr lvl="1"/>
            <a:r>
              <a:rPr lang="en-US" sz="2000" dirty="0" smtClean="0"/>
              <a:t>In reality, has limited power to protect privacy</a:t>
            </a:r>
          </a:p>
          <a:p>
            <a:pPr lvl="1"/>
            <a:r>
              <a:rPr lang="en-US" sz="2000" dirty="0" smtClean="0"/>
              <a:t>Severe Consequences related to</a:t>
            </a:r>
          </a:p>
          <a:p>
            <a:pPr lvl="2"/>
            <a:r>
              <a:rPr lang="en-US" sz="1600" dirty="0" smtClean="0"/>
              <a:t>Accuracy of data and decisions, use of data for</a:t>
            </a:r>
          </a:p>
          <a:p>
            <a:pPr marL="914400" lvl="2" indent="0">
              <a:buNone/>
            </a:pPr>
            <a:r>
              <a:rPr lang="en-US" sz="1600" dirty="0"/>
              <a:t> </a:t>
            </a:r>
            <a:r>
              <a:rPr lang="en-US" sz="1600" dirty="0" smtClean="0"/>
              <a:t>    legitimate reasons, transparency &amp; democracy</a:t>
            </a:r>
            <a:endParaRPr lang="en-US" sz="1600" b="1" dirty="0" smtClean="0">
              <a:solidFill>
                <a:srgbClr val="0070C0"/>
              </a:solidFill>
            </a:endParaRPr>
          </a:p>
          <a:p>
            <a:r>
              <a:rPr lang="en-US" sz="2400" b="1" dirty="0" smtClean="0">
                <a:solidFill>
                  <a:srgbClr val="0070C0"/>
                </a:solidFill>
              </a:rPr>
              <a:t>Information Accountability </a:t>
            </a:r>
            <a:r>
              <a:rPr lang="en-US" sz="2400" dirty="0" smtClean="0">
                <a:solidFill>
                  <a:srgbClr val="0070C0"/>
                </a:solidFill>
              </a:rPr>
              <a:t>(Credit Report)</a:t>
            </a:r>
            <a:endParaRPr lang="en-US" sz="2400" dirty="0">
              <a:solidFill>
                <a:srgbClr val="0070C0"/>
              </a:solidFill>
            </a:endParaRPr>
          </a:p>
          <a:p>
            <a:pPr lvl="1"/>
            <a:r>
              <a:rPr lang="en-US" sz="2000" dirty="0">
                <a:solidFill>
                  <a:srgbClr val="0070C0"/>
                </a:solidFill>
              </a:rPr>
              <a:t>V</a:t>
            </a:r>
            <a:r>
              <a:rPr lang="en-US" sz="2000" dirty="0" smtClean="0">
                <a:solidFill>
                  <a:srgbClr val="0070C0"/>
                </a:solidFill>
              </a:rPr>
              <a:t>ery </a:t>
            </a:r>
            <a:r>
              <a:rPr lang="en-US" sz="2000" dirty="0">
                <a:solidFill>
                  <a:srgbClr val="0070C0"/>
                </a:solidFill>
              </a:rPr>
              <a:t>clear transparency in the use of the </a:t>
            </a:r>
            <a:r>
              <a:rPr lang="en-US" sz="2000" dirty="0" smtClean="0">
                <a:solidFill>
                  <a:srgbClr val="0070C0"/>
                </a:solidFill>
              </a:rPr>
              <a:t>data </a:t>
            </a:r>
          </a:p>
          <a:p>
            <a:pPr lvl="1"/>
            <a:r>
              <a:rPr lang="en-US" sz="2000" dirty="0" smtClean="0"/>
              <a:t>Disclosure : Declared in writing, so when something goes wrong the right people are held accountable (data use agreements)</a:t>
            </a:r>
          </a:p>
          <a:p>
            <a:pPr lvl="1"/>
            <a:r>
              <a:rPr lang="en-US" sz="2000" dirty="0" smtClean="0"/>
              <a:t>IT WORKS! Primary method used to protect financial data</a:t>
            </a:r>
          </a:p>
          <a:p>
            <a:pPr lvl="1"/>
            <a:r>
              <a:rPr lang="en-US" sz="2000" dirty="0" smtClean="0"/>
              <a:t>Internet : </a:t>
            </a:r>
            <a:r>
              <a:rPr lang="en-US" sz="2000" dirty="0" err="1" smtClean="0"/>
              <a:t>crowdsourced</a:t>
            </a:r>
            <a:r>
              <a:rPr lang="en-US" sz="2000" dirty="0" smtClean="0"/>
              <a:t> auditing (public access IRB)</a:t>
            </a:r>
          </a:p>
          <a:p>
            <a:pPr lvl="1"/>
            <a:r>
              <a:rPr lang="en-US" sz="2000" dirty="0" smtClean="0"/>
              <a:t>Logs &amp; audits : what to log, how to keep tamperproof log</a:t>
            </a:r>
          </a:p>
          <a:p>
            <a:pPr lvl="1"/>
            <a:endParaRPr lang="en-US" sz="1800" dirty="0" smtClean="0"/>
          </a:p>
          <a:p>
            <a:pPr marL="0" indent="0">
              <a:buNone/>
            </a:pPr>
            <a:r>
              <a:rPr lang="en-US" sz="1800" dirty="0" smtClean="0"/>
              <a:t>D.J. </a:t>
            </a:r>
            <a:r>
              <a:rPr lang="en-US" sz="1800" dirty="0" err="1" smtClean="0"/>
              <a:t>Weitzner</a:t>
            </a:r>
            <a:r>
              <a:rPr lang="en-US" sz="1800" dirty="0" smtClean="0"/>
              <a:t> et al., Information Accountability, Comm. ACM, vol. 51, no. 6, 2008, pp. 82–87.</a:t>
            </a:r>
          </a:p>
        </p:txBody>
      </p:sp>
      <p:pic>
        <p:nvPicPr>
          <p:cNvPr id="2" name="Picture 4" descr="http://www.karensperspective.com/wp-content/uploads/2009/09/credit-repor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4577534"/>
            <a:ext cx="1507221" cy="154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29002"/>
      </p:ext>
    </p:extLst>
  </p:cSld>
  <p:clrMapOvr>
    <a:masterClrMapping/>
  </p:clrMapOvr>
  <p:transition spd="slow" advTm="65673"/>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Take Away </a:t>
            </a:r>
            <a:r>
              <a:rPr lang="en-US" sz="3600" dirty="0" smtClean="0"/>
              <a:t>II</a:t>
            </a:r>
            <a:r>
              <a:rPr lang="en-US" sz="3600" dirty="0" smtClean="0"/>
              <a:t/>
            </a:r>
            <a:br>
              <a:rPr lang="en-US" sz="3600" dirty="0" smtClean="0"/>
            </a:br>
            <a:r>
              <a:rPr lang="en-US" sz="3200" dirty="0" smtClean="0"/>
              <a:t>Privacy is a BUDGET constrained problem</a:t>
            </a:r>
            <a:endParaRPr lang="en-US" sz="3200" dirty="0"/>
          </a:p>
        </p:txBody>
      </p:sp>
      <p:sp>
        <p:nvSpPr>
          <p:cNvPr id="3" name="Content Placeholder 2"/>
          <p:cNvSpPr>
            <a:spLocks noGrp="1"/>
          </p:cNvSpPr>
          <p:nvPr>
            <p:ph idx="1"/>
          </p:nvPr>
        </p:nvSpPr>
        <p:spPr>
          <a:xfrm>
            <a:off x="1435608" y="1447800"/>
            <a:ext cx="7498080" cy="3967044"/>
          </a:xfrm>
        </p:spPr>
        <p:txBody>
          <a:bodyPr>
            <a:normAutofit lnSpcReduction="10000"/>
          </a:bodyPr>
          <a:lstStyle/>
          <a:p>
            <a:r>
              <a:rPr lang="en-US" sz="2800" dirty="0" smtClean="0"/>
              <a:t>Differential Privacy proves </a:t>
            </a:r>
            <a:r>
              <a:rPr lang="en-US" sz="2800" dirty="0"/>
              <a:t>e</a:t>
            </a:r>
            <a:r>
              <a:rPr lang="en-US" sz="2800" dirty="0" smtClean="0"/>
              <a:t>ach </a:t>
            </a:r>
            <a:r>
              <a:rPr lang="en-US" sz="2800" dirty="0"/>
              <a:t>query leads to some privacy loss while providing some utility in terms of data </a:t>
            </a:r>
            <a:r>
              <a:rPr lang="en-US" sz="2800" dirty="0" smtClean="0"/>
              <a:t>analysis</a:t>
            </a:r>
          </a:p>
          <a:p>
            <a:r>
              <a:rPr lang="en-US" sz="2800" dirty="0" smtClean="0"/>
              <a:t>Background knowledge attack is difficult to protect against </a:t>
            </a:r>
          </a:p>
          <a:p>
            <a:pPr lvl="1"/>
            <a:r>
              <a:rPr lang="en-US" sz="2400" dirty="0" smtClean="0"/>
              <a:t>“local privacy”: my neighbor works at the hospital</a:t>
            </a:r>
          </a:p>
          <a:p>
            <a:r>
              <a:rPr lang="en-US" sz="2800" dirty="0" smtClean="0">
                <a:solidFill>
                  <a:srgbClr val="0070C0"/>
                </a:solidFill>
              </a:rPr>
              <a:t>The </a:t>
            </a:r>
            <a:r>
              <a:rPr lang="en-US" sz="2800" dirty="0">
                <a:solidFill>
                  <a:srgbClr val="0070C0"/>
                </a:solidFill>
              </a:rPr>
              <a:t>goal is to achieve the maximum utility under a fixed privacy budget </a:t>
            </a:r>
            <a:endParaRPr lang="en-US" sz="2800" dirty="0" smtClean="0">
              <a:solidFill>
                <a:srgbClr val="0070C0"/>
              </a:solidFill>
            </a:endParaRPr>
          </a:p>
          <a:p>
            <a:r>
              <a:rPr lang="en-US" sz="2800" dirty="0"/>
              <a:t>Approaches to Privacy Protection </a:t>
            </a:r>
            <a:r>
              <a:rPr lang="en-US" sz="2800" dirty="0" smtClean="0"/>
              <a:t>(slide)</a:t>
            </a:r>
            <a:endParaRPr lang="en-US" sz="2800" dirty="0" smtClean="0">
              <a:solidFill>
                <a:srgbClr val="0070C0"/>
              </a:solidFill>
            </a:endParaRPr>
          </a:p>
        </p:txBody>
      </p:sp>
      <p:grpSp>
        <p:nvGrpSpPr>
          <p:cNvPr id="9" name="Group 8"/>
          <p:cNvGrpSpPr/>
          <p:nvPr/>
        </p:nvGrpSpPr>
        <p:grpSpPr>
          <a:xfrm>
            <a:off x="1219200" y="5257799"/>
            <a:ext cx="7809168" cy="1565511"/>
            <a:chOff x="164085" y="4743745"/>
            <a:chExt cx="8903715" cy="2085975"/>
          </a:xfrm>
        </p:grpSpPr>
        <p:pic>
          <p:nvPicPr>
            <p:cNvPr id="8" name="Picture 7"/>
            <p:cNvPicPr>
              <a:picLocks noChangeAspect="1"/>
            </p:cNvPicPr>
            <p:nvPr/>
          </p:nvPicPr>
          <p:blipFill>
            <a:blip r:embed="rId3"/>
            <a:stretch>
              <a:fillRect/>
            </a:stretch>
          </p:blipFill>
          <p:spPr>
            <a:xfrm>
              <a:off x="164085" y="4743745"/>
              <a:ext cx="8903715" cy="2085975"/>
            </a:xfrm>
            <a:prstGeom prst="rect">
              <a:avLst/>
            </a:prstGeom>
          </p:spPr>
        </p:pic>
        <p:sp>
          <p:nvSpPr>
            <p:cNvPr id="4" name="TextBox 3"/>
            <p:cNvSpPr txBox="1"/>
            <p:nvPr/>
          </p:nvSpPr>
          <p:spPr>
            <a:xfrm>
              <a:off x="429870" y="4953001"/>
              <a:ext cx="8409331" cy="697168"/>
            </a:xfrm>
            <a:prstGeom prst="rect">
              <a:avLst/>
            </a:prstGeom>
            <a:noFill/>
          </p:spPr>
          <p:txBody>
            <a:bodyPr wrap="square" rtlCol="0">
              <a:spAutoFit/>
            </a:bodyPr>
            <a:lstStyle/>
            <a:p>
              <a:r>
                <a:rPr lang="en-US" sz="2800" b="1" dirty="0" smtClean="0">
                  <a:solidFill>
                    <a:schemeClr val="bg1"/>
                  </a:solidFill>
                </a:rPr>
                <a:t> Utility                           </a:t>
              </a:r>
              <a:r>
                <a:rPr lang="en-US" sz="2800" b="1" dirty="0" smtClean="0">
                  <a:solidFill>
                    <a:schemeClr val="bg1"/>
                  </a:solidFill>
                </a:rPr>
                <a:t>                                 </a:t>
              </a:r>
              <a:r>
                <a:rPr lang="en-US" sz="1600" b="1" dirty="0" smtClean="0">
                  <a:solidFill>
                    <a:schemeClr val="bg1"/>
                  </a:solidFill>
                </a:rPr>
                <a:t>  </a:t>
              </a:r>
              <a:r>
                <a:rPr lang="en-US" sz="2800" b="1" dirty="0" smtClean="0">
                  <a:solidFill>
                    <a:schemeClr val="bg1"/>
                  </a:solidFill>
                </a:rPr>
                <a:t>Privacy</a:t>
              </a:r>
              <a:endParaRPr lang="en-US" sz="2800" b="1" dirty="0">
                <a:solidFill>
                  <a:schemeClr val="bg1"/>
                </a:solidFill>
              </a:endParaRPr>
            </a:p>
          </p:txBody>
        </p:sp>
      </p:grpSp>
    </p:spTree>
    <p:extLst>
      <p:ext uri="{BB962C8B-B14F-4D97-AF65-F5344CB8AC3E}">
        <p14:creationId xmlns:p14="http://schemas.microsoft.com/office/powerpoint/2010/main" val="3463731338"/>
      </p:ext>
    </p:extLst>
  </p:cSld>
  <p:clrMapOvr>
    <a:masterClrMapping/>
  </p:clrMapOvr>
  <mc:AlternateContent xmlns:mc="http://schemas.openxmlformats.org/markup-compatibility/2006" xmlns:p14="http://schemas.microsoft.com/office/powerpoint/2010/main">
    <mc:Choice Requires="p14">
      <p:transition spd="slow" p14:dur="2000" advTm="62000"/>
    </mc:Choice>
    <mc:Fallback xmlns="">
      <p:transition spd="slow" advTm="62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Social Issues: Balance between</a:t>
            </a:r>
          </a:p>
        </p:txBody>
      </p:sp>
      <p:sp>
        <p:nvSpPr>
          <p:cNvPr id="25603" name="Content Placeholder 2"/>
          <p:cNvSpPr>
            <a:spLocks noGrp="1"/>
          </p:cNvSpPr>
          <p:nvPr>
            <p:ph idx="1"/>
          </p:nvPr>
        </p:nvSpPr>
        <p:spPr/>
        <p:txBody>
          <a:bodyPr>
            <a:normAutofit fontScale="85000" lnSpcReduction="20000"/>
          </a:bodyPr>
          <a:lstStyle/>
          <a:p>
            <a:r>
              <a:rPr lang="en-US" dirty="0" smtClean="0"/>
              <a:t>Individual privacy </a:t>
            </a:r>
          </a:p>
          <a:p>
            <a:pPr lvl="1"/>
            <a:r>
              <a:rPr lang="en-US" dirty="0" smtClean="0"/>
              <a:t>Secrecy does not work very well : accuracy of data </a:t>
            </a:r>
          </a:p>
          <a:p>
            <a:r>
              <a:rPr lang="en-US" dirty="0" smtClean="0"/>
              <a:t>Cost of integrity of data </a:t>
            </a:r>
          </a:p>
          <a:p>
            <a:pPr lvl="1"/>
            <a:r>
              <a:rPr lang="en-US" dirty="0" smtClean="0"/>
              <a:t>Bias in research: selective sampling</a:t>
            </a:r>
          </a:p>
          <a:p>
            <a:pPr lvl="1"/>
            <a:r>
              <a:rPr lang="en-US" dirty="0" smtClean="0"/>
              <a:t>Incorrect analysis that can lead to wrong decisions</a:t>
            </a:r>
          </a:p>
          <a:p>
            <a:r>
              <a:rPr lang="en-US" dirty="0" smtClean="0"/>
              <a:t>Organization transparency &amp; accountability</a:t>
            </a:r>
          </a:p>
          <a:p>
            <a:r>
              <a:rPr lang="en-US" dirty="0" smtClean="0"/>
              <a:t>Freedom of speech</a:t>
            </a:r>
          </a:p>
          <a:p>
            <a:pPr lvl="1"/>
            <a:r>
              <a:rPr lang="en-US" dirty="0" smtClean="0"/>
              <a:t>Marketing is freedom to express why one should prescribe certain drugs</a:t>
            </a:r>
          </a:p>
          <a:p>
            <a:pPr lvl="1"/>
            <a:r>
              <a:rPr lang="en-US" dirty="0" smtClean="0"/>
              <a:t>Marketing is freedom to send junk mail &amp; call</a:t>
            </a:r>
          </a:p>
          <a:p>
            <a:pPr lvl="1"/>
            <a:r>
              <a:rPr lang="en-US" dirty="0" smtClean="0"/>
              <a:t>Thus, getting more information to better target is acceptable and should be allowed</a:t>
            </a:r>
          </a:p>
        </p:txBody>
      </p:sp>
    </p:spTree>
    <p:extLst>
      <p:ext uri="{BB962C8B-B14F-4D97-AF65-F5344CB8AC3E}">
        <p14:creationId xmlns:p14="http://schemas.microsoft.com/office/powerpoint/2010/main" val="3757558450"/>
      </p:ext>
    </p:extLst>
  </p:cSld>
  <p:clrMapOvr>
    <a:masterClrMapping/>
  </p:clrMapOvr>
  <p:transition spd="slow" advTm="2001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normAutofit fontScale="90000"/>
          </a:bodyPr>
          <a:lstStyle/>
          <a:p>
            <a:r>
              <a:rPr lang="en-US" dirty="0"/>
              <a:t>Take Away </a:t>
            </a:r>
            <a:r>
              <a:rPr lang="en-US" dirty="0" smtClean="0"/>
              <a:t>III</a:t>
            </a:r>
            <a:r>
              <a:rPr lang="en-US" dirty="0"/>
              <a:t/>
            </a:r>
            <a:br>
              <a:rPr lang="en-US" dirty="0"/>
            </a:br>
            <a:r>
              <a:rPr lang="en-US" altLang="en-US" dirty="0" smtClean="0"/>
              <a:t>Privacy </a:t>
            </a:r>
            <a:r>
              <a:rPr lang="en-US" altLang="en-US" dirty="0" smtClean="0"/>
              <a:t>as contextual integrity (legal)</a:t>
            </a:r>
          </a:p>
        </p:txBody>
      </p:sp>
      <p:sp>
        <p:nvSpPr>
          <p:cNvPr id="72707" name="Content Placeholder 2"/>
          <p:cNvSpPr>
            <a:spLocks noGrp="1"/>
          </p:cNvSpPr>
          <p:nvPr>
            <p:ph idx="1"/>
          </p:nvPr>
        </p:nvSpPr>
        <p:spPr/>
        <p:txBody>
          <a:bodyPr>
            <a:normAutofit fontScale="92500" lnSpcReduction="20000"/>
          </a:bodyPr>
          <a:lstStyle/>
          <a:p>
            <a:r>
              <a:rPr lang="en-US" altLang="en-US" dirty="0" smtClean="0"/>
              <a:t>Helen </a:t>
            </a:r>
            <a:r>
              <a:rPr lang="en-US" altLang="en-US" dirty="0" err="1" smtClean="0"/>
              <a:t>Nissenbaum</a:t>
            </a:r>
            <a:r>
              <a:rPr lang="en-US" altLang="en-US" dirty="0" smtClean="0"/>
              <a:t>  (NYU Law School)</a:t>
            </a:r>
          </a:p>
          <a:p>
            <a:r>
              <a:rPr lang="en-US" altLang="en-US" i="1" dirty="0" smtClean="0">
                <a:hlinkClick r:id="rId3"/>
              </a:rPr>
              <a:t>Washington Law Review, Vol. 79, No. 1, 2004</a:t>
            </a:r>
            <a:r>
              <a:rPr lang="en-US" altLang="en-US" dirty="0" smtClean="0"/>
              <a:t> </a:t>
            </a:r>
          </a:p>
          <a:p>
            <a:r>
              <a:rPr lang="en-US" altLang="en-US" dirty="0" smtClean="0"/>
              <a:t>a conceptual framework for understanding privacy expectations and their implications developed in the literature on law, public policy, and political philosophy</a:t>
            </a:r>
          </a:p>
          <a:p>
            <a:r>
              <a:rPr lang="en-US" altLang="en-US" dirty="0" smtClean="0"/>
              <a:t>Privacy Protection / Violation</a:t>
            </a:r>
          </a:p>
          <a:p>
            <a:pPr lvl="1"/>
            <a:r>
              <a:rPr lang="en-US" altLang="en-US" dirty="0" smtClean="0">
                <a:solidFill>
                  <a:srgbClr val="C00000"/>
                </a:solidFill>
              </a:rPr>
              <a:t>Social norms of expectation </a:t>
            </a:r>
            <a:r>
              <a:rPr lang="en-US" altLang="en-US" dirty="0" smtClean="0"/>
              <a:t>(on use, sharing </a:t>
            </a:r>
            <a:r>
              <a:rPr lang="en-US" altLang="en-US" dirty="0" err="1" smtClean="0"/>
              <a:t>etc</a:t>
            </a:r>
            <a:r>
              <a:rPr lang="en-US" altLang="en-US" dirty="0" smtClean="0"/>
              <a:t>)</a:t>
            </a:r>
          </a:p>
          <a:p>
            <a:pPr lvl="1"/>
            <a:r>
              <a:rPr lang="en-US" altLang="en-US" dirty="0" smtClean="0"/>
              <a:t>Due diligence</a:t>
            </a:r>
          </a:p>
          <a:p>
            <a:pPr lvl="1"/>
            <a:r>
              <a:rPr lang="en-US" altLang="en-US" dirty="0" smtClean="0"/>
              <a:t>Quantifying harm : loss of job</a:t>
            </a:r>
          </a:p>
        </p:txBody>
      </p:sp>
    </p:spTree>
    <p:extLst>
      <p:ext uri="{BB962C8B-B14F-4D97-AF65-F5344CB8AC3E}">
        <p14:creationId xmlns:p14="http://schemas.microsoft.com/office/powerpoint/2010/main" val="351301296"/>
      </p:ext>
    </p:extLst>
  </p:cSld>
  <p:clrMapOvr>
    <a:masterClrMapping/>
  </p:clrMapOvr>
  <p:transition spd="slow" advTm="6754"/>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Privacy Expectation for </a:t>
            </a:r>
            <a:r>
              <a:rPr lang="en-US" sz="4000" b="1" dirty="0" smtClean="0">
                <a:solidFill>
                  <a:schemeClr val="accent1">
                    <a:lumMod val="60000"/>
                    <a:lumOff val="40000"/>
                  </a:schemeClr>
                </a:solidFill>
              </a:rPr>
              <a:t>Doing Research</a:t>
            </a:r>
            <a:endParaRPr lang="en-US" sz="4000" b="1" dirty="0">
              <a:solidFill>
                <a:schemeClr val="accent1">
                  <a:lumMod val="60000"/>
                  <a:lumOff val="40000"/>
                </a:schemeClr>
              </a:solidFill>
            </a:endParaRPr>
          </a:p>
        </p:txBody>
      </p:sp>
      <p:sp>
        <p:nvSpPr>
          <p:cNvPr id="3" name="Content Placeholder 2"/>
          <p:cNvSpPr>
            <a:spLocks noGrp="1"/>
          </p:cNvSpPr>
          <p:nvPr>
            <p:ph idx="1"/>
          </p:nvPr>
        </p:nvSpPr>
        <p:spPr>
          <a:xfrm>
            <a:off x="0" y="1600200"/>
            <a:ext cx="9144000" cy="4876800"/>
          </a:xfrm>
        </p:spPr>
        <p:txBody>
          <a:bodyPr>
            <a:normAutofit fontScale="92500" lnSpcReduction="10000"/>
          </a:bodyPr>
          <a:lstStyle/>
          <a:p>
            <a:r>
              <a:rPr lang="en-US" dirty="0" smtClean="0"/>
              <a:t>Consider the </a:t>
            </a:r>
            <a:r>
              <a:rPr lang="en-US" b="1" dirty="0" smtClean="0">
                <a:solidFill>
                  <a:srgbClr val="0070C0"/>
                </a:solidFill>
              </a:rPr>
              <a:t>RISK of HARM</a:t>
            </a:r>
            <a:r>
              <a:rPr lang="en-US" dirty="0" smtClean="0"/>
              <a:t> versus </a:t>
            </a:r>
            <a:r>
              <a:rPr lang="en-US" b="1" dirty="0" smtClean="0">
                <a:solidFill>
                  <a:srgbClr val="0070C0"/>
                </a:solidFill>
              </a:rPr>
              <a:t>BENEFIT to SOCIETY</a:t>
            </a:r>
            <a:endParaRPr lang="en-US" b="1" dirty="0">
              <a:solidFill>
                <a:srgbClr val="0070C0"/>
              </a:solidFill>
            </a:endParaRPr>
          </a:p>
          <a:p>
            <a:r>
              <a:rPr lang="en-US" dirty="0" smtClean="0"/>
              <a:t>Taking into account the </a:t>
            </a:r>
            <a:r>
              <a:rPr lang="en-US" b="1" dirty="0">
                <a:solidFill>
                  <a:srgbClr val="0070C0"/>
                </a:solidFill>
              </a:rPr>
              <a:t>COST</a:t>
            </a:r>
          </a:p>
          <a:p>
            <a:pPr lvl="1"/>
            <a:r>
              <a:rPr lang="en-US" dirty="0" smtClean="0"/>
              <a:t>Individual privacy </a:t>
            </a:r>
          </a:p>
          <a:p>
            <a:pPr lvl="1"/>
            <a:r>
              <a:rPr lang="en-US" dirty="0" smtClean="0"/>
              <a:t>Cost of integrity of data : bad data can lead to wrong decisions</a:t>
            </a:r>
          </a:p>
          <a:p>
            <a:pPr lvl="1"/>
            <a:r>
              <a:rPr lang="en-US" dirty="0"/>
              <a:t>Lost opportunity cost of no access to data</a:t>
            </a:r>
          </a:p>
          <a:p>
            <a:pPr lvl="1"/>
            <a:r>
              <a:rPr lang="en-US" dirty="0" smtClean="0"/>
              <a:t>Organization transparency &amp; accountability (democracy)</a:t>
            </a:r>
          </a:p>
          <a:p>
            <a:pPr lvl="1"/>
            <a:r>
              <a:rPr lang="en-US" dirty="0" smtClean="0"/>
              <a:t>Value gained through obtaining timely, accurate, appropriate information for good decision making</a:t>
            </a:r>
          </a:p>
          <a:p>
            <a:pPr lvl="1"/>
            <a:r>
              <a:rPr lang="en-US" dirty="0" smtClean="0"/>
              <a:t>Financial cost of data security measures</a:t>
            </a:r>
          </a:p>
          <a:p>
            <a:r>
              <a:rPr lang="en-US" b="1" dirty="0" smtClean="0">
                <a:solidFill>
                  <a:srgbClr val="0070C0"/>
                </a:solidFill>
              </a:rPr>
              <a:t>Transparent and accountable use of data</a:t>
            </a:r>
          </a:p>
        </p:txBody>
      </p:sp>
    </p:spTree>
    <p:extLst>
      <p:ext uri="{BB962C8B-B14F-4D97-AF65-F5344CB8AC3E}">
        <p14:creationId xmlns:p14="http://schemas.microsoft.com/office/powerpoint/2010/main" val="475328910"/>
      </p:ext>
    </p:extLst>
  </p:cSld>
  <p:clrMapOvr>
    <a:masterClrMapping/>
  </p:clrMapOvr>
  <mc:AlternateContent xmlns:mc="http://schemas.openxmlformats.org/markup-compatibility/2006" xmlns:p14="http://schemas.microsoft.com/office/powerpoint/2010/main">
    <mc:Choice Requires="p14">
      <p:transition spd="slow" p14:dur="2000" advTm="48919"/>
    </mc:Choice>
    <mc:Fallback xmlns="">
      <p:transition spd="slow" advTm="48919"/>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p:txBody>
          <a:bodyPr/>
          <a:lstStyle/>
          <a:p>
            <a:r>
              <a:rPr lang="en-US" dirty="0" smtClean="0"/>
              <a:t>Privacy-by-Design</a:t>
            </a:r>
          </a:p>
        </p:txBody>
      </p:sp>
      <p:pic>
        <p:nvPicPr>
          <p:cNvPr id="72707" name="Content Placeholder 9"/>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52400" y="1732755"/>
            <a:ext cx="3128962" cy="4535487"/>
          </a:xfrm>
        </p:spPr>
      </p:pic>
      <p:sp>
        <p:nvSpPr>
          <p:cNvPr id="6" name="Content Placeholder 8"/>
          <p:cNvSpPr txBox="1">
            <a:spLocks/>
          </p:cNvSpPr>
          <p:nvPr/>
        </p:nvSpPr>
        <p:spPr>
          <a:xfrm>
            <a:off x="1828800" y="1371600"/>
            <a:ext cx="7315200" cy="5257799"/>
          </a:xfrm>
          <a:prstGeom prst="rect">
            <a:avLst/>
          </a:prstGeom>
          <a:solidFill>
            <a:schemeClr val="bg1"/>
          </a:solidFill>
        </p:spPr>
        <p:txBody>
          <a:bodyPr/>
          <a:lst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mn-lt"/>
                <a:ea typeface="ヒラギノ角ゴ Pro W3" pitchFamily="-112" charset="-128"/>
                <a:cs typeface="Book Antiqua" pitchFamily="18"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mn-lt"/>
                <a:ea typeface="ヒラギノ角ゴ Pro W3" pitchFamily="-112" charset="-128"/>
                <a:cs typeface="Book Antiqua" pitchFamily="18"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mn-lt"/>
                <a:ea typeface="ヒラギノ角ゴ Pro W3" pitchFamily="-112" charset="-128"/>
                <a:cs typeface="Book Antiqua" pitchFamily="18"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mn-lt"/>
                <a:ea typeface="ヒラギノ角ゴ Pro W3" pitchFamily="-112" charset="-128"/>
                <a:cs typeface="Book Antiqua" pitchFamily="18" charset="0"/>
              </a:defRPr>
            </a:lvl4pPr>
            <a:lvl5pPr marL="2057400" indent="-228600" algn="l" rtl="0" eaLnBrk="1" fontAlgn="base" hangingPunct="1">
              <a:spcBef>
                <a:spcPct val="20000"/>
              </a:spcBef>
              <a:spcAft>
                <a:spcPct val="0"/>
              </a:spcAft>
              <a:buSzPct val="80000"/>
              <a:buChar char="o"/>
              <a:defRPr sz="2000">
                <a:solidFill>
                  <a:srgbClr val="969696"/>
                </a:solidFill>
                <a:latin typeface="+mn-lt"/>
                <a:ea typeface="ヒラギノ角ゴ Pro W3" pitchFamily="-112" charset="-128"/>
                <a:cs typeface="Book Antiqua" pitchFamily="18"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a:lstStyle>
          <a:p>
            <a:r>
              <a:rPr lang="en-US" sz="2800" kern="0" dirty="0" smtClean="0"/>
              <a:t>A different perspective on privacy and research using personal data</a:t>
            </a:r>
          </a:p>
          <a:p>
            <a:r>
              <a:rPr lang="en-US" sz="2800" kern="0" dirty="0" smtClean="0"/>
              <a:t>Personal Data is Delicate/Hazardous/Valuable</a:t>
            </a:r>
          </a:p>
          <a:p>
            <a:r>
              <a:rPr lang="en-US" sz="2800" kern="0" dirty="0" smtClean="0"/>
              <a:t>Important to have proper systems in place that give protection but allow for continued research in a safe manner</a:t>
            </a:r>
          </a:p>
          <a:p>
            <a:r>
              <a:rPr lang="en-US" sz="2800" kern="0" dirty="0" smtClean="0"/>
              <a:t>All hazardous material need standards</a:t>
            </a:r>
          </a:p>
          <a:p>
            <a:pPr lvl="1">
              <a:lnSpc>
                <a:spcPct val="80000"/>
              </a:lnSpc>
            </a:pPr>
            <a:r>
              <a:rPr lang="en-US" sz="2400" kern="0" dirty="0">
                <a:solidFill>
                  <a:srgbClr val="C00000"/>
                </a:solidFill>
              </a:rPr>
              <a:t>Safe environments </a:t>
            </a:r>
            <a:r>
              <a:rPr lang="en-US" sz="2400" kern="0" dirty="0"/>
              <a:t>to handle them in : closed </a:t>
            </a:r>
            <a:r>
              <a:rPr lang="en-US" sz="2400" kern="0" dirty="0">
                <a:solidFill>
                  <a:srgbClr val="C00000"/>
                </a:solidFill>
              </a:rPr>
              <a:t>computer server system lab</a:t>
            </a:r>
          </a:p>
          <a:p>
            <a:pPr lvl="1">
              <a:lnSpc>
                <a:spcPct val="80000"/>
              </a:lnSpc>
            </a:pPr>
            <a:r>
              <a:rPr lang="en-US" sz="2400" kern="0" dirty="0" smtClean="0">
                <a:solidFill>
                  <a:srgbClr val="C00000"/>
                </a:solidFill>
              </a:rPr>
              <a:t>Proper handling procedures</a:t>
            </a:r>
            <a:r>
              <a:rPr lang="en-US" sz="2400" kern="0" dirty="0" smtClean="0"/>
              <a:t> : what </a:t>
            </a:r>
            <a:r>
              <a:rPr lang="en-US" sz="2400" kern="0" dirty="0" smtClean="0">
                <a:solidFill>
                  <a:srgbClr val="C00000"/>
                </a:solidFill>
              </a:rPr>
              <a:t>software</a:t>
            </a:r>
            <a:r>
              <a:rPr lang="en-US" sz="2400" kern="0" dirty="0" smtClean="0"/>
              <a:t>  are allowed to run on the data</a:t>
            </a:r>
          </a:p>
          <a:p>
            <a:pPr lvl="1">
              <a:lnSpc>
                <a:spcPct val="80000"/>
              </a:lnSpc>
            </a:pPr>
            <a:r>
              <a:rPr lang="en-US" sz="2400" kern="0" dirty="0" smtClean="0">
                <a:solidFill>
                  <a:srgbClr val="C00000"/>
                </a:solidFill>
              </a:rPr>
              <a:t>Safe containers </a:t>
            </a:r>
            <a:r>
              <a:rPr lang="en-US" sz="2400" kern="0" dirty="0" smtClean="0"/>
              <a:t>to store them : </a:t>
            </a:r>
            <a:r>
              <a:rPr lang="en-US" sz="2400" kern="0" dirty="0" smtClean="0">
                <a:solidFill>
                  <a:srgbClr val="C00000"/>
                </a:solidFill>
              </a:rPr>
              <a:t>DB system</a:t>
            </a:r>
            <a:endParaRPr lang="en-US" sz="2400" kern="0" dirty="0">
              <a:solidFill>
                <a:srgbClr val="C00000"/>
              </a:solidFill>
            </a:endParaRPr>
          </a:p>
        </p:txBody>
      </p:sp>
    </p:spTree>
    <p:extLst>
      <p:ext uri="{BB962C8B-B14F-4D97-AF65-F5344CB8AC3E}">
        <p14:creationId xmlns:p14="http://schemas.microsoft.com/office/powerpoint/2010/main" val="3821314134"/>
      </p:ext>
    </p:extLst>
  </p:cSld>
  <p:clrMapOvr>
    <a:masterClrMapping/>
  </p:clrMapOvr>
  <p:transition spd="slow" advTm="62896"/>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Principles</a:t>
            </a:r>
            <a:endParaRPr lang="en-US" dirty="0"/>
          </a:p>
        </p:txBody>
      </p:sp>
      <p:sp>
        <p:nvSpPr>
          <p:cNvPr id="3" name="Content Placeholder 2"/>
          <p:cNvSpPr>
            <a:spLocks noGrp="1"/>
          </p:cNvSpPr>
          <p:nvPr>
            <p:ph idx="1"/>
          </p:nvPr>
        </p:nvSpPr>
        <p:spPr>
          <a:xfrm>
            <a:off x="457200" y="1371600"/>
            <a:ext cx="8534400" cy="4800600"/>
          </a:xfrm>
        </p:spPr>
        <p:txBody>
          <a:bodyPr>
            <a:normAutofit fontScale="85000" lnSpcReduction="10000"/>
          </a:bodyPr>
          <a:lstStyle/>
          <a:p>
            <a:r>
              <a:rPr lang="en-US" dirty="0"/>
              <a:t>First, the </a:t>
            </a:r>
            <a:r>
              <a:rPr lang="en-US" i="1" dirty="0">
                <a:solidFill>
                  <a:srgbClr val="C00000"/>
                </a:solidFill>
              </a:rPr>
              <a:t>Minimum Necessary Standard</a:t>
            </a:r>
            <a:r>
              <a:rPr lang="en-US" dirty="0">
                <a:solidFill>
                  <a:srgbClr val="C00000"/>
                </a:solidFill>
              </a:rPr>
              <a:t> </a:t>
            </a:r>
            <a:r>
              <a:rPr lang="en-US" dirty="0"/>
              <a:t>states that maximum privacy protection is provided when the minimum information needed for the task is accessed at any given time.  </a:t>
            </a:r>
            <a:endParaRPr lang="en-US" dirty="0" smtClean="0"/>
          </a:p>
          <a:p>
            <a:r>
              <a:rPr lang="en-US" dirty="0" smtClean="0"/>
              <a:t>Second</a:t>
            </a:r>
            <a:r>
              <a:rPr lang="en-US" dirty="0"/>
              <a:t>, the </a:t>
            </a:r>
            <a:r>
              <a:rPr lang="en-US" i="1" dirty="0">
                <a:solidFill>
                  <a:srgbClr val="C00000"/>
                </a:solidFill>
              </a:rPr>
              <a:t>Maximum Usability Principle</a:t>
            </a:r>
            <a:r>
              <a:rPr lang="en-US" dirty="0">
                <a:solidFill>
                  <a:srgbClr val="C00000"/>
                </a:solidFill>
              </a:rPr>
              <a:t> </a:t>
            </a:r>
            <a:r>
              <a:rPr lang="en-US" dirty="0"/>
              <a:t>states that data are most usable when access to the data is least restrictive (i.e. direct remote access is most usable</a:t>
            </a:r>
            <a:r>
              <a:rPr lang="en-US" dirty="0" smtClean="0"/>
              <a:t>).</a:t>
            </a:r>
          </a:p>
          <a:p>
            <a:r>
              <a:rPr lang="en-US" dirty="0" smtClean="0"/>
              <a:t>Based on common activities in the workflow, design systems that have maximum access to the minimum amount of information required</a:t>
            </a:r>
          </a:p>
          <a:p>
            <a:r>
              <a:rPr lang="en-US" dirty="0" smtClean="0"/>
              <a:t>Combination of technology, governance, and transparency (operation)</a:t>
            </a:r>
            <a:endParaRPr lang="en-US" dirty="0"/>
          </a:p>
        </p:txBody>
      </p:sp>
    </p:spTree>
    <p:extLst>
      <p:ext uri="{BB962C8B-B14F-4D97-AF65-F5344CB8AC3E}">
        <p14:creationId xmlns:p14="http://schemas.microsoft.com/office/powerpoint/2010/main" val="2612801672"/>
      </p:ext>
    </p:extLst>
  </p:cSld>
  <p:clrMapOvr>
    <a:masterClrMapping/>
  </p:clrMapOvr>
  <mc:AlternateContent xmlns:mc="http://schemas.openxmlformats.org/markup-compatibility/2006" xmlns:p14="http://schemas.microsoft.com/office/powerpoint/2010/main">
    <mc:Choice Requires="p14">
      <p:transition spd="slow" p14:dur="2000" advTm="33734"/>
    </mc:Choice>
    <mc:Fallback xmlns="">
      <p:transition spd="slow" advTm="3373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Digital Society (~2002)</a:t>
            </a:r>
            <a:endParaRPr lang="en-US" dirty="0"/>
          </a:p>
        </p:txBody>
      </p:sp>
      <p:sp>
        <p:nvSpPr>
          <p:cNvPr id="3" name="Content Placeholder 2"/>
          <p:cNvSpPr>
            <a:spLocks noGrp="1"/>
          </p:cNvSpPr>
          <p:nvPr>
            <p:ph idx="1"/>
          </p:nvPr>
        </p:nvSpPr>
        <p:spPr/>
        <p:txBody>
          <a:bodyPr/>
          <a:lstStyle/>
          <a:p>
            <a:r>
              <a:rPr lang="en-US" dirty="0" smtClean="0"/>
              <a:t>Most everything we do are recorded digitally</a:t>
            </a:r>
            <a:endParaRPr lang="en-US" dirty="0"/>
          </a:p>
        </p:txBody>
      </p:sp>
      <p:pic>
        <p:nvPicPr>
          <p:cNvPr id="1026" name="Picture 2" descr="Von neuen Technologien bis zu rechtlichen Fragen in der digitalisierten Informationsgesellschaft reicht das Spektrum der Sicherheitsforschung am KIT (Foto: rolffimages - Fotoli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5" y="2438400"/>
            <a:ext cx="3486150"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149765"/>
      </p:ext>
    </p:extLst>
  </p:cSld>
  <p:clrMapOvr>
    <a:masterClrMapping/>
  </p:clrMapOvr>
  <mc:AlternateContent xmlns:mc="http://schemas.openxmlformats.org/markup-compatibility/2006">
    <mc:Choice xmlns:p14="http://schemas.microsoft.com/office/powerpoint/2010/main" Requires="p14">
      <p:transition spd="slow" p14:dur="2000" advTm="13425"/>
    </mc:Choice>
    <mc:Fallback>
      <p:transition spd="slow" advTm="13425"/>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Data Access</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263156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chemeClr val="accent2">
                    <a:lumMod val="50000"/>
                  </a:schemeClr>
                </a:solidFill>
              </a:rPr>
              <a:t>WORKFLOW</a:t>
            </a:r>
            <a:endParaRPr lang="en-US" b="1" dirty="0">
              <a:solidFill>
                <a:schemeClr val="accent2">
                  <a:lumMod val="50000"/>
                </a:schemeClr>
              </a:solidFill>
            </a:endParaRPr>
          </a:p>
        </p:txBody>
      </p:sp>
      <p:sp>
        <p:nvSpPr>
          <p:cNvPr id="3" name="Content Placeholder 2"/>
          <p:cNvSpPr>
            <a:spLocks noGrp="1"/>
          </p:cNvSpPr>
          <p:nvPr>
            <p:ph type="subTitle" idx="1"/>
          </p:nvPr>
        </p:nvSpPr>
        <p:spPr/>
        <p:txBody>
          <a:bodyPr>
            <a:normAutofit fontScale="92500" lnSpcReduction="20000"/>
          </a:bodyPr>
          <a:lstStyle/>
          <a:p>
            <a:r>
              <a:rPr lang="en-US" sz="6000" dirty="0" smtClean="0"/>
              <a:t>Safe Platform for</a:t>
            </a:r>
          </a:p>
          <a:p>
            <a:r>
              <a:rPr lang="en-US" sz="6000" dirty="0" smtClean="0"/>
              <a:t>Data to Decision</a:t>
            </a:r>
            <a:endParaRPr lang="en-US" sz="6000" dirty="0"/>
          </a:p>
        </p:txBody>
      </p:sp>
    </p:spTree>
    <p:extLst>
      <p:ext uri="{BB962C8B-B14F-4D97-AF65-F5344CB8AC3E}">
        <p14:creationId xmlns:p14="http://schemas.microsoft.com/office/powerpoint/2010/main" val="3538672765"/>
      </p:ext>
    </p:extLst>
  </p:cSld>
  <p:clrMapOvr>
    <a:masterClrMapping/>
  </p:clrMapOvr>
  <mc:AlternateContent xmlns:mc="http://schemas.openxmlformats.org/markup-compatibility/2006" xmlns:p14="http://schemas.microsoft.com/office/powerpoint/2010/main">
    <mc:Choice Requires="p14">
      <p:transition spd="slow" p14:dur="2000" advTm="9169"/>
    </mc:Choice>
    <mc:Fallback xmlns="">
      <p:transition spd="slow" advTm="9169"/>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439333" y="3124200"/>
            <a:ext cx="8229600" cy="3352800"/>
          </a:xfrm>
        </p:spPr>
        <p:txBody>
          <a:bodyPr/>
          <a:lstStyle/>
          <a:p>
            <a:pPr marL="0" indent="0">
              <a:buNone/>
            </a:pPr>
            <a:r>
              <a:rPr lang="en-US" dirty="0" smtClean="0"/>
              <a:t>   </a:t>
            </a:r>
            <a:r>
              <a:rPr lang="en-US" dirty="0" smtClean="0">
                <a:solidFill>
                  <a:srgbClr val="00B050"/>
                </a:solidFill>
              </a:rPr>
              <a:t>Raw Data                                                  Decision</a:t>
            </a:r>
          </a:p>
          <a:p>
            <a:pPr marL="0" indent="0">
              <a:buNone/>
            </a:pPr>
            <a:endParaRPr lang="en-US" sz="1100" dirty="0" smtClean="0"/>
          </a:p>
          <a:p>
            <a:r>
              <a:rPr lang="en-US" dirty="0" smtClean="0"/>
              <a:t>Goal: To design an information system that can enforce the varied continuum from one end to the other such that one can balance privacy and usability as needed to turn data into decisions for a given task</a:t>
            </a:r>
          </a:p>
        </p:txBody>
      </p:sp>
      <p:sp>
        <p:nvSpPr>
          <p:cNvPr id="6" name="Rectangle 5"/>
          <p:cNvSpPr/>
          <p:nvPr/>
        </p:nvSpPr>
        <p:spPr>
          <a:xfrm>
            <a:off x="442745" y="1143162"/>
            <a:ext cx="8226188" cy="19048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1048933" y="1371763"/>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42745" y="1556429"/>
            <a:ext cx="8382000" cy="1354217"/>
          </a:xfrm>
          <a:prstGeom prst="rect">
            <a:avLst/>
          </a:prstGeom>
        </p:spPr>
        <p:txBody>
          <a:bodyPr wrap="square">
            <a:spAutoFit/>
          </a:bodyPr>
          <a:lstStyle/>
          <a:p>
            <a:pPr marL="0" indent="0">
              <a:spcBef>
                <a:spcPts val="0"/>
              </a:spcBef>
              <a:spcAft>
                <a:spcPts val="120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p>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Data                         Analysis Type I</a:t>
            </a: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Analysis </a:t>
            </a:r>
            <a:r>
              <a:rPr lang="en-US" dirty="0">
                <a:solidFill>
                  <a:srgbClr val="00B050"/>
                </a:solidFill>
                <a:latin typeface="Arial" panose="020B0604020202020204" pitchFamily="34" charset="0"/>
                <a:cs typeface="Arial" panose="020B0604020202020204" pitchFamily="34" charset="0"/>
              </a:rPr>
              <a:t>Type </a:t>
            </a:r>
            <a:r>
              <a:rPr lang="en-US" dirty="0" smtClean="0">
                <a:solidFill>
                  <a:srgbClr val="00B050"/>
                </a:solidFill>
                <a:latin typeface="Arial" panose="020B0604020202020204" pitchFamily="34" charset="0"/>
                <a:cs typeface="Arial" panose="020B0604020202020204" pitchFamily="34" charset="0"/>
              </a:rPr>
              <a:t>II               Publish </a:t>
            </a:r>
          </a:p>
          <a:p>
            <a:pPr marL="0" indent="0">
              <a:spcBef>
                <a:spcPts val="0"/>
              </a:spcBef>
              <a:spcAft>
                <a:spcPts val="0"/>
              </a:spcAft>
              <a:buNone/>
            </a:pPr>
            <a:r>
              <a:rPr lang="en-US" dirty="0" smtClean="0">
                <a:solidFill>
                  <a:srgbClr val="00B050"/>
                </a:solidFill>
                <a:latin typeface="Arial" panose="020B0604020202020204" pitchFamily="34" charset="0"/>
                <a:cs typeface="Arial" panose="020B0604020202020204" pitchFamily="34" charset="0"/>
              </a:rPr>
              <a:t>Preparation            (More sensitive data)     (Less sensitive data)  </a:t>
            </a:r>
          </a:p>
          <a:p>
            <a:pPr marL="0" indent="0">
              <a:spcBef>
                <a:spcPts val="0"/>
              </a:spcBef>
              <a:spcAft>
                <a:spcPts val="0"/>
              </a:spcAft>
              <a:buNone/>
            </a:pP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More Protection              More Usability    </a:t>
            </a:r>
            <a:endParaRPr lang="en-US" dirty="0">
              <a:solidFill>
                <a:srgbClr val="00B050"/>
              </a:solidFill>
              <a:latin typeface="Arial" panose="020B0604020202020204" pitchFamily="34" charset="0"/>
              <a:cs typeface="Arial" panose="020B0604020202020204" pitchFamily="34" charset="0"/>
            </a:endParaRPr>
          </a:p>
        </p:txBody>
      </p:sp>
      <p:sp>
        <p:nvSpPr>
          <p:cNvPr id="9" name="Oval 8"/>
          <p:cNvSpPr/>
          <p:nvPr/>
        </p:nvSpPr>
        <p:spPr>
          <a:xfrm>
            <a:off x="762330"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906933"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60947" y="123460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99074" y="1249843"/>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53733" y="1371763"/>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4" name="Curved Right Arrow 3"/>
          <p:cNvSpPr/>
          <p:nvPr/>
        </p:nvSpPr>
        <p:spPr>
          <a:xfrm flipV="1">
            <a:off x="181303" y="2095038"/>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p:cNvSpPr/>
          <p:nvPr/>
        </p:nvSpPr>
        <p:spPr>
          <a:xfrm flipH="1">
            <a:off x="8559365" y="2095038"/>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itle 1"/>
          <p:cNvSpPr>
            <a:spLocks noGrp="1"/>
          </p:cNvSpPr>
          <p:nvPr>
            <p:ph type="title"/>
          </p:nvPr>
        </p:nvSpPr>
        <p:spPr/>
        <p:txBody>
          <a:bodyPr/>
          <a:lstStyle/>
          <a:p>
            <a:r>
              <a:rPr lang="en-US" dirty="0" smtClean="0"/>
              <a:t>System of Access Models</a:t>
            </a:r>
            <a:endParaRPr lang="en-US" dirty="0"/>
          </a:p>
        </p:txBody>
      </p:sp>
    </p:spTree>
    <p:extLst>
      <p:ext uri="{BB962C8B-B14F-4D97-AF65-F5344CB8AC3E}">
        <p14:creationId xmlns:p14="http://schemas.microsoft.com/office/powerpoint/2010/main" val="2579765033"/>
      </p:ext>
    </p:extLst>
  </p:cSld>
  <p:clrMapOvr>
    <a:masterClrMapping/>
  </p:clrMapOvr>
  <mc:AlternateContent xmlns:mc="http://schemas.openxmlformats.org/markup-compatibility/2006" xmlns:p14="http://schemas.microsoft.com/office/powerpoint/2010/main">
    <mc:Choice Requires="p14">
      <p:transition spd="slow" p14:dur="2000" advTm="61993"/>
    </mc:Choice>
    <mc:Fallback xmlns="">
      <p:transition spd="slow" advTm="61993"/>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start …</a:t>
            </a:r>
            <a:endParaRPr lang="en-US" dirty="0"/>
          </a:p>
        </p:txBody>
      </p:sp>
      <p:pic>
        <p:nvPicPr>
          <p:cNvPr id="2050" name="Picture 2" descr="C:\Program Files (x86)\Microsoft Office\MEDIA\CAGCAT10\j0297707.wmf"/>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316408"/>
            <a:ext cx="1709174" cy="210319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bwMode="auto">
          <a:xfrm>
            <a:off x="2895600" y="1752600"/>
            <a:ext cx="57912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mn-lt"/>
                <a:ea typeface="ヒラギノ角ゴ Pro W3" pitchFamily="-112" charset="-128"/>
                <a:cs typeface="Book Antiqua" pitchFamily="18"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mn-lt"/>
                <a:ea typeface="ヒラギノ角ゴ Pro W3" pitchFamily="-112" charset="-128"/>
                <a:cs typeface="Book Antiqua" pitchFamily="18"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mn-lt"/>
                <a:ea typeface="ヒラギノ角ゴ Pro W3" pitchFamily="-112" charset="-128"/>
                <a:cs typeface="Book Antiqua" pitchFamily="18"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mn-lt"/>
                <a:ea typeface="ヒラギノ角ゴ Pro W3" pitchFamily="-112" charset="-128"/>
                <a:cs typeface="Book Antiqua" pitchFamily="18" charset="0"/>
              </a:defRPr>
            </a:lvl4pPr>
            <a:lvl5pPr marL="2057400" indent="-228600" algn="l" rtl="0" eaLnBrk="1" fontAlgn="base" hangingPunct="1">
              <a:spcBef>
                <a:spcPct val="20000"/>
              </a:spcBef>
              <a:spcAft>
                <a:spcPct val="0"/>
              </a:spcAft>
              <a:buSzPct val="80000"/>
              <a:buChar char="o"/>
              <a:defRPr sz="2000">
                <a:solidFill>
                  <a:srgbClr val="969696"/>
                </a:solidFill>
                <a:latin typeface="+mn-lt"/>
                <a:ea typeface="ヒラギノ角ゴ Pro W3" pitchFamily="-112" charset="-128"/>
                <a:cs typeface="Book Antiqua" pitchFamily="18"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a:lstStyle>
          <a:p>
            <a:r>
              <a:rPr lang="en-US" kern="0" dirty="0" smtClean="0"/>
              <a:t>Write up a research plan on </a:t>
            </a:r>
          </a:p>
          <a:p>
            <a:pPr lvl="1"/>
            <a:r>
              <a:rPr lang="en-US" kern="0" dirty="0" smtClean="0"/>
              <a:t>What data you need</a:t>
            </a:r>
          </a:p>
          <a:p>
            <a:pPr lvl="1"/>
            <a:r>
              <a:rPr lang="en-US" kern="0" dirty="0" smtClean="0"/>
              <a:t>What you want to do with them</a:t>
            </a:r>
          </a:p>
          <a:p>
            <a:pPr lvl="1"/>
            <a:r>
              <a:rPr lang="en-US" kern="0" dirty="0" smtClean="0"/>
              <a:t>Determine access levels for each data</a:t>
            </a:r>
          </a:p>
          <a:p>
            <a:r>
              <a:rPr lang="en-US" kern="0" dirty="0" smtClean="0"/>
              <a:t>Submit to IRB process</a:t>
            </a:r>
          </a:p>
          <a:p>
            <a:pPr lvl="1"/>
            <a:endParaRPr lang="en-US" sz="2400" kern="0" dirty="0"/>
          </a:p>
        </p:txBody>
      </p:sp>
    </p:spTree>
    <p:extLst>
      <p:ext uri="{BB962C8B-B14F-4D97-AF65-F5344CB8AC3E}">
        <p14:creationId xmlns:p14="http://schemas.microsoft.com/office/powerpoint/2010/main" val="3605045314"/>
      </p:ext>
    </p:extLst>
  </p:cSld>
  <p:clrMapOvr>
    <a:masterClrMapping/>
  </p:clrMapOvr>
  <mc:AlternateContent xmlns:mc="http://schemas.openxmlformats.org/markup-compatibility/2006" xmlns:p14="http://schemas.microsoft.com/office/powerpoint/2010/main">
    <mc:Choice Requires="p14">
      <p:transition spd="slow" p14:dur="2000" advTm="24474"/>
    </mc:Choice>
    <mc:Fallback xmlns="">
      <p:transition spd="slow" advTm="24474"/>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rmAutofit fontScale="90000"/>
          </a:bodyPr>
          <a:lstStyle/>
          <a:p>
            <a:r>
              <a:rPr lang="en-US" dirty="0" smtClean="0"/>
              <a:t>IRB: Risk of privacy violation</a:t>
            </a:r>
            <a:br>
              <a:rPr lang="en-US" dirty="0" smtClean="0"/>
            </a:br>
            <a:r>
              <a:rPr lang="en-US" dirty="0" smtClean="0"/>
              <a:t>vs. Benefit to Society</a:t>
            </a:r>
          </a:p>
        </p:txBody>
      </p:sp>
      <p:sp>
        <p:nvSpPr>
          <p:cNvPr id="28675" name="Content Placeholder 2"/>
          <p:cNvSpPr>
            <a:spLocks noGrp="1"/>
          </p:cNvSpPr>
          <p:nvPr>
            <p:ph idx="1"/>
          </p:nvPr>
        </p:nvSpPr>
        <p:spPr/>
        <p:txBody>
          <a:bodyPr>
            <a:normAutofit lnSpcReduction="10000"/>
          </a:bodyPr>
          <a:lstStyle/>
          <a:p>
            <a:r>
              <a:rPr lang="en-US" sz="2800" dirty="0" smtClean="0"/>
              <a:t>Risk of attribute disclosure</a:t>
            </a:r>
          </a:p>
          <a:p>
            <a:pPr lvl="1"/>
            <a:r>
              <a:rPr lang="en-US" sz="2400" dirty="0" smtClean="0"/>
              <a:t>Group disclosure</a:t>
            </a:r>
          </a:p>
          <a:p>
            <a:pPr lvl="1"/>
            <a:r>
              <a:rPr lang="en-US" sz="2400" dirty="0" smtClean="0"/>
              <a:t>Linkage attack using auxiliary information</a:t>
            </a:r>
          </a:p>
          <a:p>
            <a:r>
              <a:rPr lang="en-US" sz="2800" dirty="0" smtClean="0"/>
              <a:t>Risk of identity disclosure</a:t>
            </a:r>
          </a:p>
          <a:p>
            <a:r>
              <a:rPr lang="en-US" sz="2800" dirty="0" smtClean="0"/>
              <a:t>Given?</a:t>
            </a:r>
          </a:p>
          <a:p>
            <a:pPr lvl="1"/>
            <a:r>
              <a:rPr lang="en-US" sz="2400" dirty="0" smtClean="0"/>
              <a:t>Kinds of data elements used in the study</a:t>
            </a:r>
          </a:p>
          <a:p>
            <a:pPr lvl="2"/>
            <a:r>
              <a:rPr lang="en-US" sz="2000" dirty="0" smtClean="0"/>
              <a:t>Name/dob/cancer status/ etc… (are there $$)</a:t>
            </a:r>
          </a:p>
          <a:p>
            <a:pPr lvl="1"/>
            <a:r>
              <a:rPr lang="en-US" sz="2400" dirty="0" smtClean="0"/>
              <a:t>What system the data resides in : HW/SW</a:t>
            </a:r>
          </a:p>
          <a:p>
            <a:pPr lvl="2"/>
            <a:r>
              <a:rPr lang="en-US" sz="2000" dirty="0" smtClean="0"/>
              <a:t>Risk of outsiders intruding / insider attack / negligence</a:t>
            </a:r>
          </a:p>
          <a:p>
            <a:pPr lvl="1"/>
            <a:r>
              <a:rPr lang="en-US" sz="2400" dirty="0" smtClean="0"/>
              <a:t>What can users do with the data on the system</a:t>
            </a:r>
          </a:p>
          <a:p>
            <a:pPr lvl="2"/>
            <a:r>
              <a:rPr lang="en-US" sz="2000" dirty="0" smtClean="0"/>
              <a:t>Take data off / look at everything / only do limited queries</a:t>
            </a:r>
          </a:p>
          <a:p>
            <a:pPr lvl="2"/>
            <a:endParaRPr lang="en-US" sz="2000" dirty="0" smtClean="0"/>
          </a:p>
          <a:p>
            <a:endParaRPr lang="en-US" sz="2800" dirty="0" smtClean="0"/>
          </a:p>
        </p:txBody>
      </p:sp>
    </p:spTree>
    <p:extLst>
      <p:ext uri="{BB962C8B-B14F-4D97-AF65-F5344CB8AC3E}">
        <p14:creationId xmlns:p14="http://schemas.microsoft.com/office/powerpoint/2010/main" val="2853231054"/>
      </p:ext>
    </p:extLst>
  </p:cSld>
  <p:clrMapOvr>
    <a:masterClrMapping/>
  </p:clrMapOvr>
  <p:transition spd="slow" advTm="44006"/>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p:txBody>
          <a:bodyPr>
            <a:normAutofit fontScale="90000"/>
          </a:bodyPr>
          <a:lstStyle/>
          <a:p>
            <a:r>
              <a:rPr lang="en-US" smtClean="0"/>
              <a:t>Restricted Access : </a:t>
            </a:r>
            <a:br>
              <a:rPr lang="en-US" smtClean="0"/>
            </a:br>
            <a:r>
              <a:rPr lang="en-US" smtClean="0"/>
              <a:t>Prepare the customized data</a:t>
            </a:r>
          </a:p>
        </p:txBody>
      </p:sp>
      <p:pic>
        <p:nvPicPr>
          <p:cNvPr id="72707"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673159" y="1796316"/>
            <a:ext cx="3128962" cy="4535487"/>
          </a:xfrm>
        </p:spPr>
      </p:pic>
      <p:pic>
        <p:nvPicPr>
          <p:cNvPr id="72708"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0214" y="1316491"/>
            <a:ext cx="390525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ight Arrow 11"/>
          <p:cNvSpPr>
            <a:spLocks noChangeArrowheads="1"/>
          </p:cNvSpPr>
          <p:nvPr/>
        </p:nvSpPr>
        <p:spPr bwMode="auto">
          <a:xfrm>
            <a:off x="3998971" y="1769328"/>
            <a:ext cx="601663" cy="465137"/>
          </a:xfrm>
          <a:prstGeom prst="rightArrow">
            <a:avLst>
              <a:gd name="adj1" fmla="val 50000"/>
              <a:gd name="adj2" fmla="val 49974"/>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6" name="Content Placeholder 8"/>
          <p:cNvSpPr txBox="1">
            <a:spLocks/>
          </p:cNvSpPr>
          <p:nvPr/>
        </p:nvSpPr>
        <p:spPr>
          <a:xfrm>
            <a:off x="4114800" y="3124200"/>
            <a:ext cx="5029200" cy="3001963"/>
          </a:xfrm>
          <a:prstGeom prst="rect">
            <a:avLst/>
          </a:prstGeom>
        </p:spPr>
        <p:txBody>
          <a:bodyPr/>
          <a:lst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mn-lt"/>
                <a:ea typeface="ヒラギノ角ゴ Pro W3" pitchFamily="-112" charset="-128"/>
                <a:cs typeface="Book Antiqua" pitchFamily="18"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mn-lt"/>
                <a:ea typeface="ヒラギノ角ゴ Pro W3" pitchFamily="-112" charset="-128"/>
                <a:cs typeface="Book Antiqua" pitchFamily="18"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mn-lt"/>
                <a:ea typeface="ヒラギノ角ゴ Pro W3" pitchFamily="-112" charset="-128"/>
                <a:cs typeface="Book Antiqua" pitchFamily="18"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mn-lt"/>
                <a:ea typeface="ヒラギノ角ゴ Pro W3" pitchFamily="-112" charset="-128"/>
                <a:cs typeface="Book Antiqua" pitchFamily="18" charset="0"/>
              </a:defRPr>
            </a:lvl4pPr>
            <a:lvl5pPr marL="2057400" indent="-228600" algn="l" rtl="0" eaLnBrk="1" fontAlgn="base" hangingPunct="1">
              <a:spcBef>
                <a:spcPct val="20000"/>
              </a:spcBef>
              <a:spcAft>
                <a:spcPct val="0"/>
              </a:spcAft>
              <a:buSzPct val="80000"/>
              <a:buChar char="o"/>
              <a:defRPr sz="2000">
                <a:solidFill>
                  <a:srgbClr val="969696"/>
                </a:solidFill>
                <a:latin typeface="+mn-lt"/>
                <a:ea typeface="ヒラギノ角ゴ Pro W3" pitchFamily="-112" charset="-128"/>
                <a:cs typeface="Book Antiqua" pitchFamily="18"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a:lstStyle>
          <a:p>
            <a:r>
              <a:rPr lang="en-US" sz="2400" kern="0" dirty="0" smtClean="0">
                <a:solidFill>
                  <a:srgbClr val="C00000"/>
                </a:solidFill>
              </a:rPr>
              <a:t>Decoupled Data </a:t>
            </a:r>
            <a:r>
              <a:rPr lang="en-US" sz="2000" kern="0" dirty="0" smtClean="0"/>
              <a:t>(</a:t>
            </a:r>
            <a:r>
              <a:rPr lang="en-US" sz="2000" dirty="0" err="1"/>
              <a:t>Kum</a:t>
            </a:r>
            <a:r>
              <a:rPr lang="en-US" sz="2000" dirty="0"/>
              <a:t> </a:t>
            </a:r>
            <a:r>
              <a:rPr lang="en-US" sz="2000" dirty="0" smtClean="0"/>
              <a:t>2012)</a:t>
            </a:r>
            <a:endParaRPr lang="en-US" sz="1800" kern="0" dirty="0" smtClean="0"/>
          </a:p>
          <a:p>
            <a:pPr lvl="1">
              <a:spcBef>
                <a:spcPts val="0"/>
              </a:spcBef>
            </a:pPr>
            <a:r>
              <a:rPr lang="en-US" sz="2000" kern="0" dirty="0" smtClean="0">
                <a:solidFill>
                  <a:srgbClr val="C00000"/>
                </a:solidFill>
              </a:rPr>
              <a:t>Automated Honest Broker SW</a:t>
            </a:r>
          </a:p>
          <a:p>
            <a:r>
              <a:rPr lang="en-US" sz="2400" kern="0" dirty="0"/>
              <a:t>Sample </a:t>
            </a:r>
            <a:r>
              <a:rPr lang="en-US" sz="2400" kern="0" dirty="0" smtClean="0"/>
              <a:t>selection</a:t>
            </a:r>
          </a:p>
          <a:p>
            <a:r>
              <a:rPr lang="en-US" sz="2400" kern="0" dirty="0" smtClean="0"/>
              <a:t>Attribute </a:t>
            </a:r>
            <a:r>
              <a:rPr lang="en-US" sz="2400" kern="0" dirty="0"/>
              <a:t>selection</a:t>
            </a:r>
          </a:p>
          <a:p>
            <a:r>
              <a:rPr lang="en-US" sz="2400" kern="0" dirty="0" smtClean="0"/>
              <a:t>Data integration (access to PII) </a:t>
            </a:r>
          </a:p>
          <a:p>
            <a:r>
              <a:rPr lang="en-US" sz="2400" kern="0" dirty="0" smtClean="0"/>
              <a:t>Some data cleaning</a:t>
            </a:r>
          </a:p>
          <a:p>
            <a:r>
              <a:rPr lang="en-US" sz="2400" kern="0" dirty="0" smtClean="0"/>
              <a:t>Full IRB</a:t>
            </a:r>
          </a:p>
          <a:p>
            <a:r>
              <a:rPr lang="en-US" sz="2400" kern="0" dirty="0" smtClean="0"/>
              <a:t>Example: RDC (TX census RDC)</a:t>
            </a:r>
          </a:p>
        </p:txBody>
      </p:sp>
    </p:spTree>
    <p:extLst>
      <p:ext uri="{BB962C8B-B14F-4D97-AF65-F5344CB8AC3E}">
        <p14:creationId xmlns:p14="http://schemas.microsoft.com/office/powerpoint/2010/main" val="3862933425"/>
      </p:ext>
    </p:extLst>
  </p:cSld>
  <p:clrMapOvr>
    <a:masterClrMapping/>
  </p:clrMapOvr>
  <p:transition spd="slow" advTm="46775"/>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29" y="4419600"/>
            <a:ext cx="8763000" cy="2427514"/>
          </a:xfrm>
          <a:prstGeom prst="rect">
            <a:avLst/>
          </a:prstGeom>
          <a:noFill/>
          <a:ln>
            <a:noFill/>
          </a:ln>
        </p:spPr>
      </p:pic>
      <p:sp>
        <p:nvSpPr>
          <p:cNvPr id="2" name="Title 1"/>
          <p:cNvSpPr>
            <a:spLocks noGrp="1"/>
          </p:cNvSpPr>
          <p:nvPr>
            <p:ph type="title"/>
          </p:nvPr>
        </p:nvSpPr>
        <p:spPr/>
        <p:txBody>
          <a:bodyPr>
            <a:normAutofit fontScale="90000"/>
          </a:bodyPr>
          <a:lstStyle/>
          <a:p>
            <a:r>
              <a:rPr lang="en-US" dirty="0" smtClean="0"/>
              <a:t>Privacy Preserving </a:t>
            </a:r>
            <a:br>
              <a:rPr lang="en-US" dirty="0" smtClean="0"/>
            </a:br>
            <a:r>
              <a:rPr lang="en-US" dirty="0" smtClean="0">
                <a:solidFill>
                  <a:srgbClr val="00B0F0"/>
                </a:solidFill>
              </a:rPr>
              <a:t>Interactive</a:t>
            </a:r>
            <a:r>
              <a:rPr lang="en-US" dirty="0" smtClean="0"/>
              <a:t> Record Linkage</a:t>
            </a:r>
            <a:endParaRPr lang="en-US" dirty="0"/>
          </a:p>
        </p:txBody>
      </p:sp>
      <p:sp>
        <p:nvSpPr>
          <p:cNvPr id="3" name="Content Placeholder 2"/>
          <p:cNvSpPr>
            <a:spLocks noGrp="1"/>
          </p:cNvSpPr>
          <p:nvPr>
            <p:ph idx="1"/>
          </p:nvPr>
        </p:nvSpPr>
        <p:spPr>
          <a:xfrm>
            <a:off x="457200" y="1371600"/>
            <a:ext cx="8229600" cy="4754563"/>
          </a:xfrm>
        </p:spPr>
        <p:txBody>
          <a:bodyPr>
            <a:normAutofit/>
          </a:bodyPr>
          <a:lstStyle/>
          <a:p>
            <a:r>
              <a:rPr lang="en-US" dirty="0" smtClean="0"/>
              <a:t>Decouple data via encryption</a:t>
            </a:r>
          </a:p>
          <a:p>
            <a:r>
              <a:rPr lang="en-US" dirty="0" smtClean="0"/>
              <a:t>Automated honest broker approach via computerized third party model</a:t>
            </a:r>
          </a:p>
          <a:p>
            <a:r>
              <a:rPr lang="en-US" dirty="0" err="1" smtClean="0"/>
              <a:t>Chaffe</a:t>
            </a:r>
            <a:r>
              <a:rPr lang="en-US" dirty="0" smtClean="0"/>
              <a:t> to prevent group disclosure</a:t>
            </a:r>
          </a:p>
          <a:p>
            <a:pPr marL="0" indent="0">
              <a:buNone/>
            </a:pPr>
            <a:endParaRPr lang="en-US" sz="1400" dirty="0" smtClean="0"/>
          </a:p>
          <a:p>
            <a:pPr marL="0" indent="0">
              <a:buNone/>
            </a:pPr>
            <a:r>
              <a:rPr lang="en-US" sz="1400" dirty="0" smtClean="0"/>
              <a:t>Kum</a:t>
            </a:r>
            <a:r>
              <a:rPr lang="en-US" sz="1400" dirty="0"/>
              <a:t>, H.C., Krishnamurthy A., </a:t>
            </a:r>
            <a:r>
              <a:rPr lang="en-US" sz="1400" dirty="0" err="1"/>
              <a:t>Machanavajjhala</a:t>
            </a:r>
            <a:r>
              <a:rPr lang="en-US" sz="1400" dirty="0"/>
              <a:t> A., Reiter M., and </a:t>
            </a:r>
            <a:r>
              <a:rPr lang="en-US" sz="1400" dirty="0" err="1"/>
              <a:t>Ahalt</a:t>
            </a:r>
            <a:r>
              <a:rPr lang="en-US" sz="1400" dirty="0"/>
              <a:t> S. </a:t>
            </a:r>
            <a:r>
              <a:rPr lang="en-US" sz="1400" b="1" dirty="0"/>
              <a:t>Privacy Preserving Interactive Record Linkage (PPIRL).</a:t>
            </a:r>
            <a:r>
              <a:rPr lang="en-US" sz="1400" dirty="0"/>
              <a:t> J Am Med Inform. Assoc. 2014;21:212–220. doi:10.1136/amiajno-2013-002165 </a:t>
            </a:r>
          </a:p>
        </p:txBody>
      </p:sp>
    </p:spTree>
    <p:extLst>
      <p:ext uri="{BB962C8B-B14F-4D97-AF65-F5344CB8AC3E}">
        <p14:creationId xmlns:p14="http://schemas.microsoft.com/office/powerpoint/2010/main" val="4129484802"/>
      </p:ext>
    </p:extLst>
  </p:cSld>
  <p:clrMapOvr>
    <a:masterClrMapping/>
  </p:clrMapOvr>
  <mc:AlternateContent xmlns:mc="http://schemas.openxmlformats.org/markup-compatibility/2006" xmlns:p14="http://schemas.microsoft.com/office/powerpoint/2010/main">
    <mc:Choice Requires="p14">
      <p:transition spd="slow" p14:dur="2000" advTm="2215"/>
    </mc:Choice>
    <mc:Fallback xmlns="">
      <p:transition spd="slow" advTm="2215"/>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decouple_creati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69281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noAutofit/>
          </a:bodyPr>
          <a:lstStyle/>
          <a:p>
            <a:r>
              <a:rPr lang="en-US" altLang="en-US" sz="3200" dirty="0" smtClean="0"/>
              <a:t>Decoupled Data :</a:t>
            </a:r>
            <a:br>
              <a:rPr lang="en-US" altLang="en-US" sz="3200" dirty="0" smtClean="0"/>
            </a:br>
            <a:r>
              <a:rPr lang="en-US" altLang="en-US" sz="3200" dirty="0" smtClean="0"/>
              <a:t>Identity disclosure w/o attribute disclosure</a:t>
            </a:r>
          </a:p>
        </p:txBody>
      </p:sp>
    </p:spTree>
    <p:extLst>
      <p:ext uri="{BB962C8B-B14F-4D97-AF65-F5344CB8AC3E}">
        <p14:creationId xmlns:p14="http://schemas.microsoft.com/office/powerpoint/2010/main" val="26353294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4"/>
          <p:cNvSpPr>
            <a:spLocks noGrp="1"/>
          </p:cNvSpPr>
          <p:nvPr>
            <p:ph type="title"/>
          </p:nvPr>
        </p:nvSpPr>
        <p:spPr/>
        <p:txBody>
          <a:bodyPr/>
          <a:lstStyle/>
          <a:p>
            <a:endParaRPr lang="en-US" altLang="en-US" smtClean="0"/>
          </a:p>
        </p:txBody>
      </p:sp>
      <p:pic>
        <p:nvPicPr>
          <p:cNvPr id="41987" name="Picture 2" descr="clerical review_mi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
            <a:ext cx="8763000" cy="68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5163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9" y="76200"/>
            <a:ext cx="4929687" cy="678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295400" y="0"/>
            <a:ext cx="3048000" cy="1143000"/>
          </a:xfrm>
        </p:spPr>
        <p:txBody>
          <a:bodyPr>
            <a:normAutofit fontScale="90000"/>
          </a:bodyPr>
          <a:lstStyle/>
          <a:p>
            <a:r>
              <a:rPr lang="en-US" dirty="0" smtClean="0"/>
              <a:t>Incremental disclosure</a:t>
            </a:r>
            <a:endParaRPr lang="en-US" dirty="0"/>
          </a:p>
        </p:txBody>
      </p:sp>
      <p:sp>
        <p:nvSpPr>
          <p:cNvPr id="3" name="Content Placeholder 2"/>
          <p:cNvSpPr>
            <a:spLocks noGrp="1"/>
          </p:cNvSpPr>
          <p:nvPr>
            <p:ph idx="1"/>
          </p:nvPr>
        </p:nvSpPr>
        <p:spPr>
          <a:xfrm>
            <a:off x="457200" y="1600200"/>
            <a:ext cx="3733799" cy="4525963"/>
          </a:xfrm>
        </p:spPr>
        <p:txBody>
          <a:bodyPr/>
          <a:lstStyle/>
          <a:p>
            <a:r>
              <a:rPr lang="en-US" dirty="0" smtClean="0"/>
              <a:t>Click on Red</a:t>
            </a:r>
          </a:p>
          <a:p>
            <a:r>
              <a:rPr lang="en-US" dirty="0" smtClean="0"/>
              <a:t>Discloses more information incrementally</a:t>
            </a:r>
            <a:endParaRPr lang="en-US" dirty="0"/>
          </a:p>
        </p:txBody>
      </p:sp>
    </p:spTree>
    <p:extLst>
      <p:ext uri="{BB962C8B-B14F-4D97-AF65-F5344CB8AC3E}">
        <p14:creationId xmlns:p14="http://schemas.microsoft.com/office/powerpoint/2010/main" val="1377507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Cost of the Digital Society</a:t>
            </a:r>
            <a:endParaRPr lang="en-US" dirty="0"/>
          </a:p>
        </p:txBody>
      </p:sp>
      <p:sp>
        <p:nvSpPr>
          <p:cNvPr id="6" name="Content Placeholder 5"/>
          <p:cNvSpPr>
            <a:spLocks noGrp="1"/>
          </p:cNvSpPr>
          <p:nvPr>
            <p:ph idx="1"/>
          </p:nvPr>
        </p:nvSpPr>
        <p:spPr/>
        <p:txBody>
          <a:bodyPr/>
          <a:lstStyle/>
          <a:p>
            <a:r>
              <a:rPr lang="en-US" dirty="0" smtClean="0"/>
              <a:t>There is </a:t>
            </a:r>
            <a:r>
              <a:rPr lang="en-US" b="1" dirty="0" smtClean="0">
                <a:solidFill>
                  <a:srgbClr val="0070C0"/>
                </a:solidFill>
              </a:rPr>
              <a:t>no turning back !</a:t>
            </a:r>
          </a:p>
          <a:p>
            <a:r>
              <a:rPr lang="en-US" dirty="0" smtClean="0"/>
              <a:t>Personal information is already being used</a:t>
            </a:r>
          </a:p>
          <a:p>
            <a:pPr lvl="1"/>
            <a:r>
              <a:rPr lang="en-US" dirty="0" smtClean="0"/>
              <a:t>Marketing: Target </a:t>
            </a:r>
          </a:p>
          <a:p>
            <a:pPr lvl="1"/>
            <a:r>
              <a:rPr lang="en-US" dirty="0" smtClean="0"/>
              <a:t>Campaigning</a:t>
            </a:r>
          </a:p>
          <a:p>
            <a:pPr lvl="1"/>
            <a:r>
              <a:rPr lang="en-US" dirty="0" smtClean="0"/>
              <a:t>Intelligence: Edward Snowden</a:t>
            </a:r>
            <a:endParaRPr lang="en-US" dirty="0"/>
          </a:p>
        </p:txBody>
      </p:sp>
      <p:pic>
        <p:nvPicPr>
          <p:cNvPr id="8" name="Picture 7"/>
          <p:cNvPicPr>
            <a:picLocks noChangeAspect="1"/>
          </p:cNvPicPr>
          <p:nvPr/>
        </p:nvPicPr>
        <p:blipFill>
          <a:blip r:embed="rId3"/>
          <a:stretch>
            <a:fillRect/>
          </a:stretch>
        </p:blipFill>
        <p:spPr>
          <a:xfrm>
            <a:off x="350849" y="4426915"/>
            <a:ext cx="8442302" cy="1066800"/>
          </a:xfrm>
          <a:prstGeom prst="rect">
            <a:avLst/>
          </a:prstGeom>
          <a:ln>
            <a:noFill/>
          </a:ln>
        </p:spPr>
      </p:pic>
      <p:pic>
        <p:nvPicPr>
          <p:cNvPr id="9" name="Picture 8"/>
          <p:cNvPicPr>
            <a:picLocks noChangeAspect="1"/>
          </p:cNvPicPr>
          <p:nvPr/>
        </p:nvPicPr>
        <p:blipFill>
          <a:blip r:embed="rId4"/>
          <a:stretch>
            <a:fillRect/>
          </a:stretch>
        </p:blipFill>
        <p:spPr>
          <a:xfrm>
            <a:off x="344753" y="5543239"/>
            <a:ext cx="8286750" cy="1165848"/>
          </a:xfrm>
          <a:prstGeom prst="rect">
            <a:avLst/>
          </a:prstGeom>
        </p:spPr>
      </p:pic>
    </p:spTree>
    <p:extLst>
      <p:ext uri="{BB962C8B-B14F-4D97-AF65-F5344CB8AC3E}">
        <p14:creationId xmlns:p14="http://schemas.microsoft.com/office/powerpoint/2010/main" val="918943162"/>
      </p:ext>
    </p:extLst>
  </p:cSld>
  <p:clrMapOvr>
    <a:masterClrMapping/>
  </p:clrMapOvr>
  <mc:AlternateContent xmlns:mc="http://schemas.openxmlformats.org/markup-compatibility/2006">
    <mc:Choice xmlns:p14="http://schemas.microsoft.com/office/powerpoint/2010/main" Requires="p14">
      <p:transition spd="slow" p14:dur="2000" advTm="46158"/>
    </mc:Choice>
    <mc:Fallback>
      <p:transition spd="slow" advTm="46158"/>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295400" y="0"/>
            <a:ext cx="7391400" cy="1143000"/>
          </a:xfrm>
        </p:spPr>
        <p:txBody>
          <a:bodyPr>
            <a:normAutofit fontScale="90000"/>
          </a:bodyPr>
          <a:lstStyle/>
          <a:p>
            <a:pPr algn="l"/>
            <a:r>
              <a:rPr lang="en-US" dirty="0"/>
              <a:t>Controlled Access : </a:t>
            </a:r>
            <a:br>
              <a:rPr lang="en-US" dirty="0"/>
            </a:br>
            <a:r>
              <a:rPr lang="en-US" dirty="0"/>
              <a:t>Model using given tools</a:t>
            </a:r>
            <a:endParaRPr lang="en-US" dirty="0" smtClean="0"/>
          </a:p>
        </p:txBody>
      </p:sp>
      <p:pic>
        <p:nvPicPr>
          <p:cNvPr id="75779"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22532" name="Content Placeholder 8"/>
          <p:cNvSpPr>
            <a:spLocks noGrp="1"/>
          </p:cNvSpPr>
          <p:nvPr>
            <p:ph sz="half" idx="2"/>
          </p:nvPr>
        </p:nvSpPr>
        <p:spPr>
          <a:xfrm>
            <a:off x="4648200" y="1143000"/>
            <a:ext cx="4038600" cy="4983163"/>
          </a:xfrm>
        </p:spPr>
        <p:txBody>
          <a:bodyPr>
            <a:normAutofit fontScale="92500" lnSpcReduction="10000"/>
          </a:bodyPr>
          <a:lstStyle/>
          <a:p>
            <a:r>
              <a:rPr lang="en-US" dirty="0"/>
              <a:t>With approved </a:t>
            </a:r>
            <a:r>
              <a:rPr lang="en-US" dirty="0" err="1" smtClean="0"/>
              <a:t>deidentified</a:t>
            </a:r>
            <a:r>
              <a:rPr lang="en-US" dirty="0" smtClean="0"/>
              <a:t> </a:t>
            </a:r>
            <a:r>
              <a:rPr lang="en-US" dirty="0"/>
              <a:t>data</a:t>
            </a:r>
          </a:p>
          <a:p>
            <a:r>
              <a:rPr lang="en-US" dirty="0" smtClean="0">
                <a:solidFill>
                  <a:srgbClr val="C00000"/>
                </a:solidFill>
              </a:rPr>
              <a:t>Locked down VM: customized appliances </a:t>
            </a:r>
          </a:p>
          <a:p>
            <a:r>
              <a:rPr lang="en-US" dirty="0" smtClean="0">
                <a:solidFill>
                  <a:srgbClr val="C00000"/>
                </a:solidFill>
              </a:rPr>
              <a:t>only approved software</a:t>
            </a:r>
          </a:p>
          <a:p>
            <a:r>
              <a:rPr lang="en-US" dirty="0" smtClean="0">
                <a:solidFill>
                  <a:srgbClr val="C00000"/>
                </a:solidFill>
              </a:rPr>
              <a:t>Remote access via VPN</a:t>
            </a:r>
          </a:p>
          <a:p>
            <a:r>
              <a:rPr lang="en-US" dirty="0"/>
              <a:t>Very effective for threats from HBC</a:t>
            </a:r>
          </a:p>
          <a:p>
            <a:r>
              <a:rPr lang="en-US" dirty="0" smtClean="0"/>
              <a:t>Full IRB</a:t>
            </a:r>
          </a:p>
          <a:p>
            <a:r>
              <a:rPr lang="en-US" dirty="0" smtClean="0"/>
              <a:t>U Chicago-NORC , UNC-</a:t>
            </a:r>
            <a:r>
              <a:rPr lang="en-US" dirty="0" err="1" smtClean="0"/>
              <a:t>Tracs</a:t>
            </a:r>
            <a:r>
              <a:rPr lang="en-US" dirty="0" smtClean="0"/>
              <a:t> </a:t>
            </a:r>
            <a:r>
              <a:rPr lang="en-US" dirty="0"/>
              <a:t>(CTSA</a:t>
            </a:r>
            <a:r>
              <a:rPr lang="en-US" dirty="0" smtClean="0"/>
              <a:t>), UCSD-</a:t>
            </a:r>
            <a:r>
              <a:rPr lang="en-US" dirty="0" err="1" smtClean="0"/>
              <a:t>iDASH</a:t>
            </a:r>
            <a:r>
              <a:rPr lang="en-US" dirty="0" smtClean="0"/>
              <a:t>, SAIL</a:t>
            </a:r>
            <a:endParaRPr lang="en-US" dirty="0"/>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spTree>
    <p:custDataLst>
      <p:tags r:id="rId1"/>
    </p:custDataLst>
    <p:extLst>
      <p:ext uri="{BB962C8B-B14F-4D97-AF65-F5344CB8AC3E}">
        <p14:creationId xmlns:p14="http://schemas.microsoft.com/office/powerpoint/2010/main" val="2233942937"/>
      </p:ext>
    </p:extLst>
  </p:cSld>
  <p:clrMapOvr>
    <a:masterClrMapping/>
  </p:clrMapOvr>
  <p:transition spd="slow" advTm="54096"/>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322630" y="0"/>
            <a:ext cx="7440370" cy="1143000"/>
          </a:xfrm>
        </p:spPr>
        <p:txBody>
          <a:bodyPr>
            <a:normAutofit fontScale="90000"/>
          </a:bodyPr>
          <a:lstStyle/>
          <a:p>
            <a:pPr algn="l"/>
            <a:r>
              <a:rPr lang="en-US" dirty="0" smtClean="0"/>
              <a:t>Monitored Access : </a:t>
            </a:r>
            <a:br>
              <a:rPr lang="en-US" dirty="0" smtClean="0"/>
            </a:br>
            <a:r>
              <a:rPr lang="en-US" dirty="0" smtClean="0"/>
              <a:t>Freely Repurpose </a:t>
            </a:r>
          </a:p>
        </p:txBody>
      </p:sp>
      <p:pic>
        <p:nvPicPr>
          <p:cNvPr id="75779"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17" name="Flowchart: Magnetic Disk 16"/>
          <p:cNvSpPr/>
          <p:nvPr/>
        </p:nvSpPr>
        <p:spPr bwMode="auto">
          <a:xfrm>
            <a:off x="2820123" y="3349307"/>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sp>
        <p:nvSpPr>
          <p:cNvPr id="10" name="Flowchart: Magnetic Disk 9"/>
          <p:cNvSpPr/>
          <p:nvPr/>
        </p:nvSpPr>
        <p:spPr bwMode="auto">
          <a:xfrm>
            <a:off x="2024380" y="3446774"/>
            <a:ext cx="467833" cy="414670"/>
          </a:xfrm>
          <a:prstGeom prst="flowChartMagneticDisk">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r="100000" b="100000"/>
            </a:path>
            <a:tileRect l="-100000" t="-100000"/>
          </a:gradFill>
          <a:ln>
            <a:solidFill>
              <a:srgbClr val="00206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1" name="Flowchart: Magnetic Disk 10"/>
          <p:cNvSpPr/>
          <p:nvPr/>
        </p:nvSpPr>
        <p:spPr bwMode="auto">
          <a:xfrm>
            <a:off x="1556547" y="3556642"/>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2" name="Flowchart: Magnetic Disk 11"/>
          <p:cNvSpPr/>
          <p:nvPr/>
        </p:nvSpPr>
        <p:spPr bwMode="auto">
          <a:xfrm>
            <a:off x="1322630" y="369840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3" name="Flowchart: Magnetic Disk 12"/>
          <p:cNvSpPr/>
          <p:nvPr/>
        </p:nvSpPr>
        <p:spPr bwMode="auto">
          <a:xfrm>
            <a:off x="1590143" y="3905741"/>
            <a:ext cx="467833" cy="414670"/>
          </a:xfrm>
          <a:prstGeom prst="flowChartMagneticDisk">
            <a:avLst/>
          </a:prstGeom>
          <a:solidFill>
            <a:srgbClr val="00B0F0"/>
          </a:solidFill>
          <a:ln>
            <a:solidFill>
              <a:srgbClr val="0070C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rgbClr val="00B0F0"/>
              </a:solidFill>
              <a:latin typeface="Times New Roman" pitchFamily="18" charset="0"/>
              <a:ea typeface="굴림" pitchFamily="50" charset="-127"/>
            </a:endParaRPr>
          </a:p>
        </p:txBody>
      </p:sp>
      <p:sp>
        <p:nvSpPr>
          <p:cNvPr id="14" name="Flowchart: Magnetic Disk 13"/>
          <p:cNvSpPr/>
          <p:nvPr/>
        </p:nvSpPr>
        <p:spPr bwMode="auto">
          <a:xfrm>
            <a:off x="1965974" y="374979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5" name="Flowchart: Magnetic Disk 14"/>
          <p:cNvSpPr/>
          <p:nvPr/>
        </p:nvSpPr>
        <p:spPr bwMode="auto">
          <a:xfrm>
            <a:off x="2493911" y="3429055"/>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8" name="Flowchart: Magnetic Disk 17"/>
          <p:cNvSpPr/>
          <p:nvPr/>
        </p:nvSpPr>
        <p:spPr bwMode="auto">
          <a:xfrm>
            <a:off x="2820124" y="3666512"/>
            <a:ext cx="467833" cy="414670"/>
          </a:xfrm>
          <a:prstGeom prst="flowChartMagneticDisk">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6" name="Flowchart: Magnetic Disk 15"/>
          <p:cNvSpPr/>
          <p:nvPr/>
        </p:nvSpPr>
        <p:spPr bwMode="auto">
          <a:xfrm>
            <a:off x="2435506" y="3698406"/>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9" name="Flowchart: Magnetic Disk 18"/>
          <p:cNvSpPr/>
          <p:nvPr/>
        </p:nvSpPr>
        <p:spPr bwMode="auto">
          <a:xfrm>
            <a:off x="3287956" y="3459178"/>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0" name="Flowchart: Magnetic Disk 19"/>
          <p:cNvSpPr/>
          <p:nvPr/>
        </p:nvSpPr>
        <p:spPr bwMode="auto">
          <a:xfrm>
            <a:off x="3521872" y="3749796"/>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9" name="Flowchart: Magnetic Disk 8"/>
          <p:cNvSpPr/>
          <p:nvPr/>
        </p:nvSpPr>
        <p:spPr bwMode="auto">
          <a:xfrm>
            <a:off x="3147888" y="3872073"/>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8" name="Flowchart: Magnetic Disk 7"/>
          <p:cNvSpPr/>
          <p:nvPr/>
        </p:nvSpPr>
        <p:spPr bwMode="auto">
          <a:xfrm>
            <a:off x="2667724" y="3960676"/>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3" name="Flowchart: Magnetic Disk 2"/>
          <p:cNvSpPr/>
          <p:nvPr/>
        </p:nvSpPr>
        <p:spPr bwMode="auto">
          <a:xfrm>
            <a:off x="2199891" y="3957131"/>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 name="Content Placeholder 1"/>
          <p:cNvSpPr>
            <a:spLocks noGrp="1"/>
          </p:cNvSpPr>
          <p:nvPr>
            <p:ph sz="half" idx="2"/>
          </p:nvPr>
        </p:nvSpPr>
        <p:spPr/>
        <p:txBody>
          <a:bodyPr>
            <a:normAutofit fontScale="85000" lnSpcReduction="10000"/>
          </a:bodyPr>
          <a:lstStyle/>
          <a:p>
            <a:r>
              <a:rPr lang="en-US" dirty="0" smtClean="0"/>
              <a:t>Information Accountability model</a:t>
            </a:r>
          </a:p>
          <a:p>
            <a:r>
              <a:rPr lang="en-US" b="1" dirty="0" smtClean="0">
                <a:solidFill>
                  <a:srgbClr val="C00000"/>
                </a:solidFill>
              </a:rPr>
              <a:t>Exempt IRB: Explicit data use agreement (5 big Q)</a:t>
            </a:r>
          </a:p>
          <a:p>
            <a:pPr lvl="1"/>
            <a:r>
              <a:rPr lang="en-US" b="1" dirty="0" smtClean="0">
                <a:solidFill>
                  <a:srgbClr val="C00000"/>
                </a:solidFill>
              </a:rPr>
              <a:t>Public online (</a:t>
            </a:r>
            <a:r>
              <a:rPr lang="en-US" b="1" dirty="0" err="1" smtClean="0">
                <a:solidFill>
                  <a:srgbClr val="C00000"/>
                </a:solidFill>
              </a:rPr>
              <a:t>crowdsource</a:t>
            </a:r>
            <a:r>
              <a:rPr lang="en-US" b="1" dirty="0" smtClean="0">
                <a:solidFill>
                  <a:srgbClr val="C00000"/>
                </a:solidFill>
              </a:rPr>
              <a:t>)</a:t>
            </a:r>
          </a:p>
          <a:p>
            <a:r>
              <a:rPr lang="en-US" b="1" dirty="0" smtClean="0">
                <a:solidFill>
                  <a:srgbClr val="CC0000"/>
                </a:solidFill>
              </a:rPr>
              <a:t>Any software &amp; auxiliary data</a:t>
            </a:r>
          </a:p>
          <a:p>
            <a:r>
              <a:rPr lang="en-US" dirty="0" smtClean="0"/>
              <a:t>Remote Access via VPN</a:t>
            </a:r>
          </a:p>
          <a:p>
            <a:r>
              <a:rPr lang="en-US" dirty="0"/>
              <a:t>L</a:t>
            </a:r>
            <a:r>
              <a:rPr lang="en-US" dirty="0" smtClean="0"/>
              <a:t>ess sensitive data   (e.g. Aggregate data)</a:t>
            </a:r>
          </a:p>
          <a:p>
            <a:r>
              <a:rPr lang="en-US" dirty="0"/>
              <a:t>SHRINE, Secure Unix servers</a:t>
            </a:r>
          </a:p>
          <a:p>
            <a:endParaRPr lang="en-US" dirty="0"/>
          </a:p>
        </p:txBody>
      </p:sp>
    </p:spTree>
    <p:custDataLst>
      <p:tags r:id="rId1"/>
    </p:custDataLst>
    <p:extLst>
      <p:ext uri="{BB962C8B-B14F-4D97-AF65-F5344CB8AC3E}">
        <p14:creationId xmlns:p14="http://schemas.microsoft.com/office/powerpoint/2010/main" val="2156484362"/>
      </p:ext>
    </p:extLst>
  </p:cSld>
  <p:clrMapOvr>
    <a:masterClrMapping/>
  </p:clrMapOvr>
  <p:transition spd="slow" advTm="8064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P spid="12" grpId="0" animBg="1"/>
      <p:bldP spid="13" grpId="0" animBg="1"/>
      <p:bldP spid="14" grpId="0" animBg="1"/>
      <p:bldP spid="15" grpId="0" animBg="1"/>
      <p:bldP spid="18" grpId="0" animBg="1"/>
      <p:bldP spid="16" grpId="0" animBg="1"/>
      <p:bldP spid="19" grpId="0" animBg="1"/>
      <p:bldP spid="20" grpId="0" animBg="1"/>
      <p:bldP spid="9" grpId="0" animBg="1"/>
      <p:bldP spid="8" grpId="0" animBg="1"/>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1322630" y="0"/>
            <a:ext cx="7592770" cy="1143000"/>
          </a:xfrm>
        </p:spPr>
        <p:txBody>
          <a:bodyPr>
            <a:normAutofit fontScale="90000"/>
          </a:bodyPr>
          <a:lstStyle/>
          <a:p>
            <a:pPr algn="l"/>
            <a:r>
              <a:rPr lang="en-US" dirty="0" smtClean="0"/>
              <a:t>Open Access : </a:t>
            </a:r>
            <a:br>
              <a:rPr lang="en-US" dirty="0" smtClean="0"/>
            </a:br>
            <a:r>
              <a:rPr lang="en-US" dirty="0" smtClean="0"/>
              <a:t>No restriction on use </a:t>
            </a:r>
          </a:p>
        </p:txBody>
      </p:sp>
      <p:pic>
        <p:nvPicPr>
          <p:cNvPr id="75779"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rcRect/>
          <a:stretch>
            <a:fillRect/>
          </a:stretch>
        </p:blipFill>
        <p:spPr>
          <a:xfrm>
            <a:off x="457200" y="1625947"/>
            <a:ext cx="4038600" cy="4474469"/>
          </a:xfrm>
        </p:spPr>
      </p:pic>
      <p:sp>
        <p:nvSpPr>
          <p:cNvPr id="22532" name="Content Placeholder 8"/>
          <p:cNvSpPr>
            <a:spLocks noGrp="1"/>
          </p:cNvSpPr>
          <p:nvPr>
            <p:ph sz="half" idx="2"/>
          </p:nvPr>
        </p:nvSpPr>
        <p:spPr>
          <a:xfrm>
            <a:off x="4648200" y="1600200"/>
            <a:ext cx="4267200" cy="4525963"/>
          </a:xfrm>
        </p:spPr>
        <p:txBody>
          <a:bodyPr>
            <a:normAutofit fontScale="92500" lnSpcReduction="10000"/>
          </a:bodyPr>
          <a:lstStyle/>
          <a:p>
            <a:r>
              <a:rPr lang="en-US" b="1" dirty="0" smtClean="0">
                <a:solidFill>
                  <a:srgbClr val="CC0000"/>
                </a:solidFill>
              </a:rPr>
              <a:t>Anyone : Publish information for others</a:t>
            </a:r>
          </a:p>
          <a:p>
            <a:r>
              <a:rPr lang="en-US" dirty="0" smtClean="0"/>
              <a:t>No IRB</a:t>
            </a:r>
          </a:p>
          <a:p>
            <a:r>
              <a:rPr lang="en-US" dirty="0"/>
              <a:t>No monitoring use</a:t>
            </a:r>
          </a:p>
          <a:p>
            <a:r>
              <a:rPr lang="en-US" dirty="0">
                <a:solidFill>
                  <a:srgbClr val="C00000"/>
                </a:solidFill>
              </a:rPr>
              <a:t>Publish data use terms</a:t>
            </a:r>
          </a:p>
          <a:p>
            <a:r>
              <a:rPr lang="en-US" dirty="0" smtClean="0"/>
              <a:t>Disclosure Limitation Methods (filter</a:t>
            </a:r>
            <a:r>
              <a:rPr lang="en-US" dirty="0" smtClean="0"/>
              <a:t>)</a:t>
            </a:r>
          </a:p>
          <a:p>
            <a:pPr lvl="1"/>
            <a:r>
              <a:rPr lang="en-US" dirty="0" smtClean="0"/>
              <a:t>Be careful of incorrect use</a:t>
            </a:r>
            <a:endParaRPr lang="en-US" dirty="0" smtClean="0"/>
          </a:p>
          <a:p>
            <a:r>
              <a:rPr lang="en-US" dirty="0" smtClean="0"/>
              <a:t>Sanitized data</a:t>
            </a:r>
          </a:p>
          <a:p>
            <a:r>
              <a:rPr lang="en-US" dirty="0" smtClean="0"/>
              <a:t>Public websites, publications</a:t>
            </a:r>
          </a:p>
        </p:txBody>
      </p:sp>
      <p:sp>
        <p:nvSpPr>
          <p:cNvPr id="17" name="Flowchart: Magnetic Disk 16"/>
          <p:cNvSpPr/>
          <p:nvPr/>
        </p:nvSpPr>
        <p:spPr bwMode="auto">
          <a:xfrm>
            <a:off x="2820123" y="3349307"/>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6" name="Rectangle 5"/>
          <p:cNvSpPr/>
          <p:nvPr/>
        </p:nvSpPr>
        <p:spPr>
          <a:xfrm>
            <a:off x="352596" y="5688798"/>
            <a:ext cx="4162425" cy="430212"/>
          </a:xfrm>
          <a:prstGeom prst="rect">
            <a:avLst/>
          </a:prstGeom>
          <a:solidFill>
            <a:schemeClr val="bg1"/>
          </a:solidFill>
        </p:spPr>
        <p:txBody>
          <a:bodyPr>
            <a:spAutoFit/>
          </a:bodyPr>
          <a:lstStyle/>
          <a:p>
            <a:pPr algn="ctr">
              <a:buFontTx/>
              <a:buNone/>
              <a:defRPr/>
            </a:pPr>
            <a:r>
              <a:rPr lang="en-US" sz="1100" dirty="0">
                <a:latin typeface="+mj-lt"/>
              </a:rPr>
              <a:t>Gary King. Ensuring the Data-Rich Future of the Social Sciences, Science, </a:t>
            </a:r>
            <a:r>
              <a:rPr lang="en-US" sz="1100" dirty="0" err="1">
                <a:latin typeface="+mj-lt"/>
              </a:rPr>
              <a:t>vol</a:t>
            </a:r>
            <a:r>
              <a:rPr lang="en-US" sz="1100" dirty="0">
                <a:latin typeface="+mj-lt"/>
              </a:rPr>
              <a:t> 331, 2011, </a:t>
            </a:r>
            <a:r>
              <a:rPr lang="en-US" sz="1100" dirty="0" err="1">
                <a:latin typeface="+mj-lt"/>
              </a:rPr>
              <a:t>pp</a:t>
            </a:r>
            <a:r>
              <a:rPr lang="en-US" sz="1100" dirty="0">
                <a:latin typeface="+mj-lt"/>
              </a:rPr>
              <a:t> 719-721.</a:t>
            </a:r>
          </a:p>
        </p:txBody>
      </p:sp>
      <p:sp>
        <p:nvSpPr>
          <p:cNvPr id="10" name="Flowchart: Magnetic Disk 9"/>
          <p:cNvSpPr/>
          <p:nvPr/>
        </p:nvSpPr>
        <p:spPr bwMode="auto">
          <a:xfrm>
            <a:off x="2024380" y="3446774"/>
            <a:ext cx="467833" cy="414670"/>
          </a:xfrm>
          <a:prstGeom prst="flowChartMagneticDisk">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path path="circle">
              <a:fillToRect r="100000" b="100000"/>
            </a:path>
            <a:tileRect l="-100000" t="-100000"/>
          </a:gradFill>
          <a:ln>
            <a:solidFill>
              <a:srgbClr val="00206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1" name="Flowchart: Magnetic Disk 10"/>
          <p:cNvSpPr/>
          <p:nvPr/>
        </p:nvSpPr>
        <p:spPr bwMode="auto">
          <a:xfrm>
            <a:off x="1556547" y="3556642"/>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2" name="Flowchart: Magnetic Disk 11"/>
          <p:cNvSpPr/>
          <p:nvPr/>
        </p:nvSpPr>
        <p:spPr bwMode="auto">
          <a:xfrm>
            <a:off x="1322630" y="369840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3" name="Flowchart: Magnetic Disk 12"/>
          <p:cNvSpPr/>
          <p:nvPr/>
        </p:nvSpPr>
        <p:spPr bwMode="auto">
          <a:xfrm>
            <a:off x="1590143" y="3905741"/>
            <a:ext cx="467833" cy="414670"/>
          </a:xfrm>
          <a:prstGeom prst="flowChartMagneticDisk">
            <a:avLst/>
          </a:prstGeom>
          <a:solidFill>
            <a:srgbClr val="00B0F0"/>
          </a:solidFill>
          <a:ln>
            <a:solidFill>
              <a:srgbClr val="0070C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rgbClr val="00B0F0"/>
              </a:solidFill>
              <a:latin typeface="Times New Roman" pitchFamily="18" charset="0"/>
              <a:ea typeface="굴림" pitchFamily="50" charset="-127"/>
            </a:endParaRPr>
          </a:p>
        </p:txBody>
      </p:sp>
      <p:sp>
        <p:nvSpPr>
          <p:cNvPr id="14" name="Flowchart: Magnetic Disk 13"/>
          <p:cNvSpPr/>
          <p:nvPr/>
        </p:nvSpPr>
        <p:spPr bwMode="auto">
          <a:xfrm>
            <a:off x="1965974" y="3749796"/>
            <a:ext cx="467833" cy="414670"/>
          </a:xfrm>
          <a:prstGeom prst="flowChartMagneticDisk">
            <a:avLst/>
          </a:prstGeom>
          <a:solidFill>
            <a:srgbClr val="FFC000"/>
          </a:solidFill>
          <a:ln>
            <a:solidFill>
              <a:srgbClr val="FFFF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5" name="Flowchart: Magnetic Disk 14"/>
          <p:cNvSpPr/>
          <p:nvPr/>
        </p:nvSpPr>
        <p:spPr bwMode="auto">
          <a:xfrm>
            <a:off x="2493911" y="3429055"/>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8" name="Flowchart: Magnetic Disk 17"/>
          <p:cNvSpPr/>
          <p:nvPr/>
        </p:nvSpPr>
        <p:spPr bwMode="auto">
          <a:xfrm>
            <a:off x="2820124" y="3666512"/>
            <a:ext cx="467833" cy="414670"/>
          </a:xfrm>
          <a:prstGeom prst="flowChartMagneticDisk">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6" name="Flowchart: Magnetic Disk 15"/>
          <p:cNvSpPr/>
          <p:nvPr/>
        </p:nvSpPr>
        <p:spPr bwMode="auto">
          <a:xfrm>
            <a:off x="2435506" y="3698406"/>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19" name="Flowchart: Magnetic Disk 18"/>
          <p:cNvSpPr/>
          <p:nvPr/>
        </p:nvSpPr>
        <p:spPr bwMode="auto">
          <a:xfrm>
            <a:off x="3287956" y="3459178"/>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20" name="Flowchart: Magnetic Disk 19"/>
          <p:cNvSpPr/>
          <p:nvPr/>
        </p:nvSpPr>
        <p:spPr bwMode="auto">
          <a:xfrm>
            <a:off x="3521872" y="3749796"/>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9" name="Flowchart: Magnetic Disk 8"/>
          <p:cNvSpPr/>
          <p:nvPr/>
        </p:nvSpPr>
        <p:spPr bwMode="auto">
          <a:xfrm>
            <a:off x="3147888" y="3872073"/>
            <a:ext cx="467833" cy="414670"/>
          </a:xfrm>
          <a:prstGeom prst="flowChartMagneticDisk">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8" name="Flowchart: Magnetic Disk 7"/>
          <p:cNvSpPr/>
          <p:nvPr/>
        </p:nvSpPr>
        <p:spPr bwMode="auto">
          <a:xfrm>
            <a:off x="2667724" y="3960676"/>
            <a:ext cx="467833" cy="414670"/>
          </a:xfrm>
          <a:prstGeom prst="flowChartMagneticDisk">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path path="circle">
              <a:fillToRect r="100000" b="100000"/>
            </a:path>
            <a:tileRect l="-100000" t="-100000"/>
          </a:gradFill>
          <a:ln>
            <a:solidFill>
              <a:srgbClr val="00B050"/>
            </a:solid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3" name="Flowchart: Magnetic Disk 2"/>
          <p:cNvSpPr/>
          <p:nvPr/>
        </p:nvSpPr>
        <p:spPr bwMode="auto">
          <a:xfrm>
            <a:off x="2199891" y="3957131"/>
            <a:ext cx="467833" cy="414670"/>
          </a:xfrm>
          <a:prstGeom prst="flowChartMagneticDisk">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r="100000" b="100000"/>
            </a:path>
            <a:tileRect l="-100000" t="-100000"/>
          </a:gradFill>
          <a:ln>
            <a:solidFill>
              <a:srgbClr val="FF0000"/>
            </a:solidFill>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defRPr/>
            </a:pPr>
            <a:endParaRPr lang="en-US">
              <a:solidFill>
                <a:schemeClr val="tx1"/>
              </a:solidFill>
              <a:latin typeface="Times New Roman" pitchFamily="18" charset="0"/>
              <a:ea typeface="굴림" pitchFamily="50" charset="-127"/>
            </a:endParaRPr>
          </a:p>
        </p:txBody>
      </p:sp>
      <p:sp>
        <p:nvSpPr>
          <p:cNvPr id="75824" name="Oval 20"/>
          <p:cNvSpPr>
            <a:spLocks noChangeArrowheads="1"/>
          </p:cNvSpPr>
          <p:nvPr/>
        </p:nvSpPr>
        <p:spPr bwMode="auto">
          <a:xfrm>
            <a:off x="1241596" y="3266273"/>
            <a:ext cx="2838450" cy="996950"/>
          </a:xfrm>
          <a:prstGeom prst="ellipse">
            <a:avLst/>
          </a:prstGeom>
          <a:solidFill>
            <a:srgbClr val="7030A0">
              <a:alpha val="3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Content Placeholder 6"/>
          <p:cNvSpPr txBox="1">
            <a:spLocks/>
          </p:cNvSpPr>
          <p:nvPr/>
        </p:nvSpPr>
        <p:spPr bwMode="auto">
          <a:xfrm>
            <a:off x="228600" y="1821164"/>
            <a:ext cx="4419600" cy="1437490"/>
          </a:xfrm>
          <a:prstGeom prst="rect">
            <a:avLst/>
          </a:prstGeom>
          <a:solidFill>
            <a:srgbClr val="FDFCEE">
              <a:alpha val="89803"/>
            </a:srgbClr>
          </a:solidFill>
          <a:ln w="9525">
            <a:solidFill>
              <a:schemeClr val="tx2"/>
            </a:solidFill>
            <a:miter lim="800000"/>
            <a:headEnd/>
            <a:tailEnd/>
          </a:ln>
        </p:spPr>
        <p:txBody>
          <a:bodyPr/>
          <a:lstStyle>
            <a:lvl1pPr>
              <a:defRPr kumimoji="1" sz="1400">
                <a:solidFill>
                  <a:schemeClr val="tx1"/>
                </a:solidFill>
                <a:latin typeface="Times New Roman" pitchFamily="18" charset="0"/>
                <a:ea typeface="굴림" pitchFamily="50" charset="-127"/>
              </a:defRPr>
            </a:lvl1pPr>
            <a:lvl2pPr marL="742950" indent="-285750">
              <a:defRPr kumimoji="1" sz="1400">
                <a:solidFill>
                  <a:schemeClr val="tx1"/>
                </a:solidFill>
                <a:latin typeface="Times New Roman" pitchFamily="18" charset="0"/>
                <a:ea typeface="굴림" pitchFamily="50" charset="-127"/>
              </a:defRPr>
            </a:lvl2pPr>
            <a:lvl3pPr marL="1143000" indent="-228600">
              <a:defRPr kumimoji="1" sz="1400">
                <a:solidFill>
                  <a:schemeClr val="tx1"/>
                </a:solidFill>
                <a:latin typeface="Times New Roman" pitchFamily="18" charset="0"/>
                <a:ea typeface="굴림" pitchFamily="50" charset="-127"/>
              </a:defRPr>
            </a:lvl3pPr>
            <a:lvl4pPr marL="1600200" indent="-228600">
              <a:defRPr kumimoji="1" sz="1400">
                <a:solidFill>
                  <a:schemeClr val="tx1"/>
                </a:solidFill>
                <a:latin typeface="Times New Roman" pitchFamily="18" charset="0"/>
                <a:ea typeface="굴림" pitchFamily="50" charset="-127"/>
              </a:defRPr>
            </a:lvl4pPr>
            <a:lvl5pPr marL="2057400" indent="-228600">
              <a:defRPr kumimoji="1" sz="1400">
                <a:solidFill>
                  <a:schemeClr val="tx1"/>
                </a:solidFill>
                <a:latin typeface="Times New Roman" pitchFamily="18" charset="0"/>
                <a:ea typeface="굴림" pitchFamily="50"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pPr algn="ctr">
              <a:buFont typeface="Wingdings" pitchFamily="2" charset="2"/>
              <a:buNone/>
            </a:pPr>
            <a:r>
              <a:rPr lang="en-US" sz="2800" dirty="0">
                <a:solidFill>
                  <a:srgbClr val="C00000"/>
                </a:solidFill>
                <a:latin typeface="Arial" charset="0"/>
              </a:rPr>
              <a:t>Package with filter </a:t>
            </a:r>
            <a:r>
              <a:rPr lang="en-US" sz="2800" dirty="0" smtClean="0">
                <a:solidFill>
                  <a:srgbClr val="C00000"/>
                </a:solidFill>
                <a:latin typeface="Arial" charset="0"/>
              </a:rPr>
              <a:t>(disclosure limitation methods) &amp; take </a:t>
            </a:r>
            <a:r>
              <a:rPr lang="en-US" sz="2800" dirty="0">
                <a:solidFill>
                  <a:srgbClr val="C00000"/>
                </a:solidFill>
                <a:latin typeface="Arial" charset="0"/>
              </a:rPr>
              <a:t>out of </a:t>
            </a:r>
            <a:r>
              <a:rPr lang="en-US" sz="2800" dirty="0" smtClean="0">
                <a:solidFill>
                  <a:srgbClr val="C00000"/>
                </a:solidFill>
                <a:latin typeface="Arial" charset="0"/>
              </a:rPr>
              <a:t>lab</a:t>
            </a:r>
            <a:endParaRPr lang="en-US" sz="2800" dirty="0">
              <a:latin typeface="Arial" charset="0"/>
            </a:endParaRPr>
          </a:p>
        </p:txBody>
      </p:sp>
    </p:spTree>
    <p:custDataLst>
      <p:tags r:id="rId1"/>
    </p:custDataLst>
    <p:extLst>
      <p:ext uri="{BB962C8B-B14F-4D97-AF65-F5344CB8AC3E}">
        <p14:creationId xmlns:p14="http://schemas.microsoft.com/office/powerpoint/2010/main" val="1080372556"/>
      </p:ext>
    </p:extLst>
  </p:cSld>
  <p:clrMapOvr>
    <a:masterClrMapping/>
  </p:clrMapOvr>
  <p:transition spd="slow" advTm="5404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58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24" grpId="0" animBg="1"/>
      <p:bldP spid="2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Protection Mechanism</a:t>
            </a:r>
            <a:endParaRPr lang="en-US" dirty="0"/>
          </a:p>
        </p:txBody>
      </p:sp>
      <p:graphicFrame>
        <p:nvGraphicFramePr>
          <p:cNvPr id="4" name="Table 3"/>
          <p:cNvGraphicFramePr>
            <a:graphicFrameLocks noGrp="1"/>
          </p:cNvGraphicFramePr>
          <p:nvPr>
            <p:extLst/>
          </p:nvPr>
        </p:nvGraphicFramePr>
        <p:xfrm>
          <a:off x="155812" y="2133600"/>
          <a:ext cx="8839200" cy="3907301"/>
        </p:xfrm>
        <a:graphic>
          <a:graphicData uri="http://schemas.openxmlformats.org/drawingml/2006/table">
            <a:tbl>
              <a:tblPr firstRow="1" firstCol="1" bandRow="1">
                <a:tableStyleId>{21E4AEA4-8DFA-4A89-87EB-49C32662AFE0}</a:tableStyleId>
              </a:tblPr>
              <a:tblGrid>
                <a:gridCol w="1251072"/>
                <a:gridCol w="2174516"/>
                <a:gridCol w="2667000"/>
                <a:gridCol w="1752600"/>
                <a:gridCol w="994012"/>
              </a:tblGrid>
              <a:tr h="4103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mn-lt"/>
                        </a:rPr>
                        <a:t>Access</a:t>
                      </a:r>
                      <a:r>
                        <a:rPr lang="x-none" sz="1800">
                          <a:effectLst/>
                          <a:latin typeface="+mn-lt"/>
                        </a:rPr>
                        <a:t> </a:t>
                      </a:r>
                      <a:endParaRPr lang="en-US" sz="2000" dirty="0">
                        <a:effectLst/>
                        <a:latin typeface="+mn-lt"/>
                        <a:ea typeface="맑은 고딕"/>
                      </a:endParaRPr>
                    </a:p>
                  </a:txBody>
                  <a:tcPr marL="18415" marR="18415"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x-none" sz="1800" smtClean="0">
                          <a:effectLst/>
                          <a:latin typeface="+mn-lt"/>
                        </a:rPr>
                        <a:t>Restricted </a:t>
                      </a:r>
                      <a:r>
                        <a:rPr lang="x-none" sz="1800">
                          <a:effectLst/>
                          <a:latin typeface="+mn-lt"/>
                        </a:rPr>
                        <a:t>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Controlled 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Monitored Access</a:t>
                      </a:r>
                      <a:endParaRPr lang="en-US" sz="20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latin typeface="+mn-lt"/>
                        </a:rPr>
                        <a:t>Open Access</a:t>
                      </a:r>
                      <a:endParaRPr lang="en-US" sz="2000" dirty="0">
                        <a:effectLst/>
                        <a:latin typeface="+mn-lt"/>
                        <a:ea typeface="맑은 고딕"/>
                      </a:endParaRPr>
                    </a:p>
                  </a:txBody>
                  <a:tcPr marL="18415" marR="18415" marT="0" marB="0" anchor="ctr"/>
                </a:tc>
              </a:tr>
              <a:tr h="615461">
                <a:tc>
                  <a:txBody>
                    <a:bodyPr/>
                    <a:lstStyle/>
                    <a:p>
                      <a:pPr marL="0" marR="0" indent="0" algn="ctr">
                        <a:lnSpc>
                          <a:spcPct val="100000"/>
                        </a:lnSpc>
                        <a:spcBef>
                          <a:spcPts val="0"/>
                        </a:spcBef>
                        <a:spcAft>
                          <a:spcPts val="0"/>
                        </a:spcAft>
                      </a:pPr>
                      <a:r>
                        <a:rPr lang="en-US" sz="1800" dirty="0" smtClean="0">
                          <a:effectLst/>
                          <a:latin typeface="+mn-lt"/>
                          <a:ea typeface="맑은 고딕"/>
                        </a:rPr>
                        <a:t>Protection</a:t>
                      </a:r>
                    </a:p>
                    <a:p>
                      <a:pPr marL="0" marR="0" indent="0" algn="ctr">
                        <a:lnSpc>
                          <a:spcPct val="100000"/>
                        </a:lnSpc>
                        <a:spcBef>
                          <a:spcPts val="0"/>
                        </a:spcBef>
                        <a:spcAft>
                          <a:spcPts val="0"/>
                        </a:spcAft>
                      </a:pPr>
                      <a:r>
                        <a:rPr lang="en-US" sz="1800" dirty="0" smtClean="0">
                          <a:effectLst/>
                          <a:latin typeface="+mn-lt"/>
                          <a:ea typeface="맑은 고딕"/>
                        </a:rPr>
                        <a:t>Approach</a:t>
                      </a:r>
                      <a:endParaRPr lang="en-US" sz="1800" dirty="0">
                        <a:effectLst/>
                        <a:latin typeface="+mn-lt"/>
                        <a:ea typeface="맑은 고딕"/>
                      </a:endParaRPr>
                    </a:p>
                  </a:txBody>
                  <a:tcPr marL="18415" marR="18415" marT="0" marB="0" anchor="ctr"/>
                </a:tc>
                <a:tc>
                  <a:txBody>
                    <a:bodyPr/>
                    <a:lstStyle/>
                    <a:p>
                      <a:pPr marL="0" marR="0" indent="0" algn="ctr" defTabSz="914400" rtl="0" eaLnBrk="1" latinLnBrk="0" hangingPunct="1">
                        <a:lnSpc>
                          <a:spcPct val="100000"/>
                        </a:lnSpc>
                        <a:spcBef>
                          <a:spcPts val="0"/>
                        </a:spcBef>
                        <a:spcAft>
                          <a:spcPts val="0"/>
                        </a:spcAft>
                      </a:pPr>
                      <a:r>
                        <a:rPr lang="en-US" sz="1800" b="0" kern="1200" dirty="0" smtClean="0">
                          <a:solidFill>
                            <a:schemeClr val="tx1"/>
                          </a:solidFill>
                          <a:effectLst/>
                          <a:latin typeface="+mn-lt"/>
                          <a:ea typeface="+mn-ea"/>
                          <a:cs typeface="+mn-cs"/>
                        </a:rPr>
                        <a:t>Physical restriction to access</a:t>
                      </a:r>
                      <a:endParaRPr lang="en-US" sz="1800" b="0" kern="1200" dirty="0">
                        <a:solidFill>
                          <a:schemeClr val="tx1"/>
                        </a:solidFill>
                        <a:effectLst/>
                        <a:latin typeface="+mn-lt"/>
                        <a:ea typeface="+mn-ea"/>
                        <a:cs typeface="+mn-cs"/>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Lock</a:t>
                      </a:r>
                      <a:r>
                        <a:rPr lang="en-US" sz="1800" b="0" baseline="0" dirty="0" smtClean="0">
                          <a:solidFill>
                            <a:schemeClr val="tx1"/>
                          </a:solidFill>
                          <a:effectLst/>
                          <a:latin typeface="+mn-lt"/>
                          <a:ea typeface="맑은 고딕"/>
                        </a:rPr>
                        <a:t> down VM (limit what you can do on the system)</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Information accountability</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맑은 고딕"/>
                        </a:rPr>
                        <a:t>Disclosure</a:t>
                      </a:r>
                      <a:r>
                        <a:rPr lang="en-US" sz="1800" b="0" baseline="0" dirty="0" smtClean="0">
                          <a:solidFill>
                            <a:schemeClr val="tx1"/>
                          </a:solidFill>
                          <a:effectLst/>
                          <a:latin typeface="+mn-lt"/>
                          <a:ea typeface="맑은 고딕"/>
                        </a:rPr>
                        <a:t> Limitation</a:t>
                      </a:r>
                      <a:endParaRPr lang="en-US" sz="1800" b="0" dirty="0">
                        <a:solidFill>
                          <a:schemeClr val="tx1"/>
                        </a:solidFill>
                        <a:effectLst/>
                        <a:latin typeface="+mn-lt"/>
                        <a:ea typeface="맑은 고딕"/>
                      </a:endParaRPr>
                    </a:p>
                  </a:txBody>
                  <a:tcPr marL="8890" marR="8890" marT="0" marB="0" anchor="ctr"/>
                </a:tc>
              </a:tr>
              <a:tr h="410308">
                <a:tc>
                  <a:txBody>
                    <a:bodyPr/>
                    <a:lstStyle/>
                    <a:p>
                      <a:pPr marL="0" marR="0" indent="0" algn="ctr">
                        <a:lnSpc>
                          <a:spcPct val="100000"/>
                        </a:lnSpc>
                        <a:spcBef>
                          <a:spcPts val="0"/>
                        </a:spcBef>
                        <a:spcAft>
                          <a:spcPts val="0"/>
                        </a:spcAft>
                      </a:pPr>
                      <a:r>
                        <a:rPr lang="en-US" sz="1800" dirty="0" smtClean="0">
                          <a:effectLst/>
                          <a:latin typeface="+mn-lt"/>
                        </a:rPr>
                        <a:t>Monitoring</a:t>
                      </a:r>
                      <a:r>
                        <a:rPr lang="en-US" sz="1800" baseline="0" dirty="0" smtClean="0">
                          <a:effectLst/>
                          <a:latin typeface="+mn-lt"/>
                        </a:rPr>
                        <a:t> Use</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All use on &amp; OFF the computer is monitored</a:t>
                      </a:r>
                      <a:endParaRPr lang="en-US" sz="1800" b="0" kern="1200" dirty="0" smtClean="0">
                        <a:solidFill>
                          <a:schemeClr val="tx1"/>
                        </a:solidFill>
                        <a:effectLst/>
                        <a:latin typeface="+mn-lt"/>
                        <a:ea typeface="+mn-ea"/>
                        <a:cs typeface="+mn-cs"/>
                      </a:endParaRPr>
                    </a:p>
                  </a:txBody>
                  <a:tcPr marL="8890" marR="8890" marT="0" marB="0"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effectLst/>
                          <a:latin typeface="+mn-lt"/>
                          <a:ea typeface="맑은 고딕"/>
                        </a:rPr>
                        <a:t>All use on the computer is monitored</a:t>
                      </a:r>
                    </a:p>
                  </a:txBody>
                  <a:tcPr marL="8890" marR="8890" marT="0" marB="0" anchor="ct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effectLst/>
                          <a:latin typeface="+mn-lt"/>
                          <a:ea typeface="맑은 고딕"/>
                        </a:rPr>
                        <a:t>Trust</a:t>
                      </a:r>
                      <a:endParaRPr lang="en-US" sz="1800" b="0" dirty="0">
                        <a:solidFill>
                          <a:schemeClr val="tx1"/>
                        </a:solidFill>
                        <a:effectLst/>
                        <a:latin typeface="+mn-lt"/>
                        <a:ea typeface="맑은 고딕"/>
                      </a:endParaRPr>
                    </a:p>
                  </a:txBody>
                  <a:tcPr marL="8890" marR="8890" marT="0" marB="0" anchor="ctr"/>
                </a:tc>
              </a:tr>
              <a:tr h="410308">
                <a:tc>
                  <a:txBody>
                    <a:bodyPr/>
                    <a:lstStyle/>
                    <a:p>
                      <a:pPr marL="0" marR="0" indent="0" algn="ctr">
                        <a:lnSpc>
                          <a:spcPct val="100000"/>
                        </a:lnSpc>
                        <a:spcBef>
                          <a:spcPts val="0"/>
                        </a:spcBef>
                        <a:spcAft>
                          <a:spcPts val="0"/>
                        </a:spcAft>
                      </a:pPr>
                      <a:r>
                        <a:rPr lang="en-US" sz="1800" dirty="0" smtClean="0">
                          <a:effectLst/>
                          <a:latin typeface="+mn-lt"/>
                          <a:ea typeface="맑은 고딕"/>
                        </a:rPr>
                        <a:t>IRB</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mn-ea"/>
                        </a:rPr>
                        <a:t>Full</a:t>
                      </a:r>
                      <a:r>
                        <a:rPr lang="en-US" sz="1800" b="0" baseline="0" dirty="0" smtClean="0">
                          <a:solidFill>
                            <a:schemeClr val="tx1"/>
                          </a:solidFill>
                          <a:effectLst/>
                          <a:latin typeface="+mn-lt"/>
                          <a:ea typeface="+mn-ea"/>
                        </a:rPr>
                        <a:t> IRB approved</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ea typeface="+mn-ea"/>
                        </a:rPr>
                        <a:t>Full</a:t>
                      </a:r>
                      <a:r>
                        <a:rPr lang="en-US" sz="1800" b="0" baseline="0" dirty="0" smtClean="0">
                          <a:solidFill>
                            <a:schemeClr val="tx1"/>
                          </a:solidFill>
                          <a:effectLst/>
                          <a:latin typeface="+mn-lt"/>
                          <a:ea typeface="+mn-ea"/>
                        </a:rPr>
                        <a:t> IRB approved</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baseline="0" dirty="0" smtClean="0">
                          <a:solidFill>
                            <a:schemeClr val="tx1"/>
                          </a:solidFill>
                          <a:effectLst/>
                          <a:latin typeface="+mn-lt"/>
                          <a:ea typeface="+mn-ea"/>
                        </a:rPr>
                        <a:t>IRB Exempt (register)</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baseline="0" dirty="0" smtClean="0">
                          <a:solidFill>
                            <a:schemeClr val="tx1"/>
                          </a:solidFill>
                          <a:effectLst/>
                          <a:latin typeface="+mn-lt"/>
                          <a:ea typeface="맑은 고딕"/>
                        </a:rPr>
                        <a:t>Terms of Use</a:t>
                      </a:r>
                      <a:endParaRPr lang="en-US" sz="1800" b="0" dirty="0">
                        <a:solidFill>
                          <a:schemeClr val="tx1"/>
                        </a:solidFill>
                        <a:effectLst/>
                        <a:latin typeface="+mn-lt"/>
                        <a:ea typeface="맑은 고딕"/>
                      </a:endParaRPr>
                    </a:p>
                  </a:txBody>
                  <a:tcPr marL="8890" marR="8890" marT="0" marB="0" anchor="ctr"/>
                </a:tc>
              </a:tr>
              <a:tr h="615461">
                <a:tc>
                  <a:txBody>
                    <a:bodyPr/>
                    <a:lstStyle/>
                    <a:p>
                      <a:pPr marL="0" marR="0" indent="0" algn="ctr">
                        <a:lnSpc>
                          <a:spcPct val="100000"/>
                        </a:lnSpc>
                        <a:spcBef>
                          <a:spcPts val="0"/>
                        </a:spcBef>
                        <a:spcAft>
                          <a:spcPts val="0"/>
                        </a:spcAft>
                      </a:pPr>
                      <a:r>
                        <a:rPr lang="x-none" sz="1800" smtClean="0">
                          <a:effectLst/>
                          <a:latin typeface="+mn-lt"/>
                        </a:rPr>
                        <a:t>R1:Crypto-graphic </a:t>
                      </a:r>
                      <a:r>
                        <a:rPr lang="x-none" sz="1800">
                          <a:effectLst/>
                          <a:latin typeface="+mn-lt"/>
                        </a:rPr>
                        <a:t>Attack</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Very</a:t>
                      </a:r>
                      <a:r>
                        <a:rPr lang="en-US" sz="1800" b="0" baseline="0" dirty="0" smtClean="0">
                          <a:solidFill>
                            <a:schemeClr val="tx1"/>
                          </a:solidFill>
                          <a:effectLst/>
                          <a:latin typeface="+mn-lt"/>
                        </a:rPr>
                        <a:t> Low Risk</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Low Risk</a:t>
                      </a:r>
                      <a:r>
                        <a:rPr lang="x-none" sz="1800" b="0" smtClean="0">
                          <a:solidFill>
                            <a:schemeClr val="tx1"/>
                          </a:solidFill>
                          <a:effectLst/>
                          <a:latin typeface="+mn-lt"/>
                        </a:rPr>
                        <a:t>. </a:t>
                      </a:r>
                      <a:endParaRPr lang="en-US" sz="1800" b="0" dirty="0" smtClean="0">
                        <a:solidFill>
                          <a:schemeClr val="tx1"/>
                        </a:solidFill>
                        <a:effectLst/>
                        <a:latin typeface="+mn-lt"/>
                      </a:endParaRPr>
                    </a:p>
                    <a:p>
                      <a:pPr marL="0" marR="0" indent="0" algn="ctr">
                        <a:lnSpc>
                          <a:spcPct val="100000"/>
                        </a:lnSpc>
                        <a:spcBef>
                          <a:spcPts val="0"/>
                        </a:spcBef>
                        <a:spcAft>
                          <a:spcPts val="0"/>
                        </a:spcAft>
                      </a:pPr>
                      <a:r>
                        <a:rPr lang="x-none" sz="1800" b="0" smtClean="0">
                          <a:solidFill>
                            <a:schemeClr val="tx1"/>
                          </a:solidFill>
                          <a:effectLst/>
                          <a:latin typeface="+mn-lt"/>
                        </a:rPr>
                        <a:t>Would </a:t>
                      </a:r>
                      <a:r>
                        <a:rPr lang="x-none" sz="1800" b="0">
                          <a:solidFill>
                            <a:schemeClr val="tx1"/>
                          </a:solidFill>
                          <a:effectLst/>
                          <a:latin typeface="+mn-lt"/>
                        </a:rPr>
                        <a:t>have to break into </a:t>
                      </a:r>
                      <a:r>
                        <a:rPr lang="x-none" sz="1800" b="0" smtClean="0">
                          <a:solidFill>
                            <a:schemeClr val="tx1"/>
                          </a:solidFill>
                          <a:effectLst/>
                          <a:latin typeface="+mn-lt"/>
                        </a:rPr>
                        <a:t>VM</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b="0" dirty="0" smtClean="0">
                          <a:solidFill>
                            <a:schemeClr val="tx1"/>
                          </a:solidFill>
                          <a:effectLst/>
                          <a:latin typeface="+mn-lt"/>
                        </a:rPr>
                        <a:t>High</a:t>
                      </a:r>
                      <a:r>
                        <a:rPr lang="en-US" sz="1800" b="0" baseline="0" dirty="0" smtClean="0">
                          <a:solidFill>
                            <a:schemeClr val="tx1"/>
                          </a:solidFill>
                          <a:effectLst/>
                          <a:latin typeface="+mn-lt"/>
                        </a:rPr>
                        <a:t> Risk</a:t>
                      </a:r>
                      <a:endParaRPr lang="en-US" sz="1800" b="0" dirty="0">
                        <a:solidFill>
                          <a:schemeClr val="tx1"/>
                        </a:solidFill>
                        <a:effectLst/>
                        <a:latin typeface="+mn-lt"/>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NA</a:t>
                      </a:r>
                      <a:endParaRPr lang="en-US" sz="1800" b="0" dirty="0">
                        <a:solidFill>
                          <a:schemeClr val="tx1"/>
                        </a:solidFill>
                        <a:effectLst/>
                        <a:latin typeface="+mn-lt"/>
                        <a:ea typeface="맑은 고딕"/>
                      </a:endParaRPr>
                    </a:p>
                  </a:txBody>
                  <a:tcPr marL="8890" marR="8890" marT="0" marB="0" anchor="ctr"/>
                </a:tc>
              </a:tr>
              <a:tr h="615461">
                <a:tc>
                  <a:txBody>
                    <a:bodyPr/>
                    <a:lstStyle/>
                    <a:p>
                      <a:pPr marL="0" marR="0" indent="0" algn="ctr">
                        <a:lnSpc>
                          <a:spcPct val="100000"/>
                        </a:lnSpc>
                        <a:spcBef>
                          <a:spcPts val="0"/>
                        </a:spcBef>
                        <a:spcAft>
                          <a:spcPts val="0"/>
                        </a:spcAft>
                      </a:pPr>
                      <a:r>
                        <a:rPr lang="x-none" sz="1800" smtClean="0">
                          <a:effectLst/>
                          <a:latin typeface="+mn-lt"/>
                        </a:rPr>
                        <a:t>R2: Data </a:t>
                      </a:r>
                      <a:r>
                        <a:rPr lang="x-none" sz="1800">
                          <a:effectLst/>
                          <a:latin typeface="+mn-lt"/>
                        </a:rPr>
                        <a:t>Leakage</a:t>
                      </a:r>
                      <a:endParaRPr lang="en-US" sz="1800" dirty="0">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Very </a:t>
                      </a:r>
                      <a:r>
                        <a:rPr lang="en-US" sz="1800" b="0" dirty="0" smtClean="0">
                          <a:solidFill>
                            <a:schemeClr val="tx1"/>
                          </a:solidFill>
                          <a:effectLst/>
                          <a:latin typeface="+mn-lt"/>
                        </a:rPr>
                        <a:t>Low Risk</a:t>
                      </a:r>
                      <a:r>
                        <a:rPr lang="x-none" sz="1800" b="0" smtClean="0">
                          <a:solidFill>
                            <a:schemeClr val="tx1"/>
                          </a:solidFill>
                          <a:effectLst/>
                          <a:latin typeface="+mn-lt"/>
                        </a:rPr>
                        <a:t>.</a:t>
                      </a:r>
                      <a:endParaRPr lang="en-US" sz="1800" b="0" dirty="0">
                        <a:solidFill>
                          <a:schemeClr val="tx1"/>
                        </a:solidFill>
                        <a:effectLst/>
                        <a:latin typeface="+mn-lt"/>
                      </a:endParaRPr>
                    </a:p>
                    <a:p>
                      <a:pPr marL="0" marR="0" indent="0" algn="ctr">
                        <a:lnSpc>
                          <a:spcPct val="100000"/>
                        </a:lnSpc>
                        <a:spcBef>
                          <a:spcPts val="0"/>
                        </a:spcBef>
                        <a:spcAft>
                          <a:spcPts val="0"/>
                        </a:spcAft>
                      </a:pPr>
                      <a:r>
                        <a:rPr lang="x-none" sz="1800" b="0">
                          <a:solidFill>
                            <a:schemeClr val="tx1"/>
                          </a:solidFill>
                          <a:effectLst/>
                          <a:latin typeface="+mn-lt"/>
                        </a:rPr>
                        <a:t>Memorize data and take out</a:t>
                      </a:r>
                      <a:endParaRPr lang="en-US" sz="1800" b="0" dirty="0">
                        <a:solidFill>
                          <a:schemeClr val="tx1"/>
                        </a:solidFill>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b="0">
                          <a:solidFill>
                            <a:schemeClr val="tx1"/>
                          </a:solidFill>
                          <a:effectLst/>
                          <a:latin typeface="+mn-lt"/>
                        </a:rPr>
                        <a:t>Physical data leakage (Take a picture of monitor)</a:t>
                      </a:r>
                      <a:endParaRPr lang="en-US" sz="1800" b="0" dirty="0">
                        <a:solidFill>
                          <a:schemeClr val="tx1"/>
                        </a:solidFill>
                        <a:effectLst/>
                        <a:latin typeface="+mn-lt"/>
                        <a:ea typeface="맑은 고딕"/>
                      </a:endParaRPr>
                    </a:p>
                  </a:txBody>
                  <a:tcPr marL="18415" marR="18415"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x-none" sz="1800" b="0" smtClean="0">
                          <a:solidFill>
                            <a:schemeClr val="tx1"/>
                          </a:solidFill>
                          <a:effectLst/>
                          <a:latin typeface="+mn-lt"/>
                        </a:rPr>
                        <a:t>Electronically</a:t>
                      </a:r>
                      <a:endParaRPr lang="en-US" sz="1800" b="0" dirty="0" smtClean="0">
                        <a:solidFill>
                          <a:schemeClr val="tx1"/>
                        </a:solidFill>
                        <a:effectLst/>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x-none" sz="1800" b="0" smtClean="0">
                          <a:solidFill>
                            <a:schemeClr val="tx1"/>
                          </a:solidFill>
                          <a:effectLst/>
                          <a:latin typeface="+mn-lt"/>
                        </a:rPr>
                        <a:t>take </a:t>
                      </a:r>
                      <a:r>
                        <a:rPr lang="x-none" sz="1800" b="0">
                          <a:solidFill>
                            <a:schemeClr val="tx1"/>
                          </a:solidFill>
                          <a:effectLst/>
                          <a:latin typeface="+mn-lt"/>
                        </a:rPr>
                        <a:t>data off the system.</a:t>
                      </a:r>
                      <a:endParaRPr lang="en-US" sz="1800" b="0" dirty="0">
                        <a:solidFill>
                          <a:schemeClr val="tx1"/>
                        </a:solidFill>
                        <a:effectLst/>
                        <a:latin typeface="+mn-lt"/>
                        <a:ea typeface="맑은 고딕"/>
                      </a:endParaRPr>
                    </a:p>
                  </a:txBody>
                  <a:tcPr marL="18415" marR="18415" marT="0" marB="0" anchor="ctr"/>
                </a:tc>
                <a:tc>
                  <a:txBody>
                    <a:bodyPr/>
                    <a:lstStyle/>
                    <a:p>
                      <a:pPr marL="0" marR="0" indent="0" algn="ctr">
                        <a:lnSpc>
                          <a:spcPct val="100000"/>
                        </a:lnSpc>
                        <a:spcBef>
                          <a:spcPts val="0"/>
                        </a:spcBef>
                        <a:spcAft>
                          <a:spcPts val="0"/>
                        </a:spcAft>
                      </a:pPr>
                      <a:endParaRPr lang="en-US" sz="1800" b="0" dirty="0">
                        <a:solidFill>
                          <a:schemeClr val="tx1"/>
                        </a:solidFill>
                        <a:effectLst/>
                        <a:latin typeface="+mn-lt"/>
                        <a:ea typeface="맑은 고딕"/>
                      </a:endParaRPr>
                    </a:p>
                  </a:txBody>
                  <a:tcPr marL="18415" marR="18415" marT="0" marB="0" anchor="ctr"/>
                </a:tc>
              </a:tr>
            </a:tbl>
          </a:graphicData>
        </a:graphic>
      </p:graphicFrame>
      <p:grpSp>
        <p:nvGrpSpPr>
          <p:cNvPr id="5" name="Group 4"/>
          <p:cNvGrpSpPr/>
          <p:nvPr/>
        </p:nvGrpSpPr>
        <p:grpSpPr>
          <a:xfrm>
            <a:off x="384412" y="1173480"/>
            <a:ext cx="8382000" cy="782598"/>
            <a:chOff x="384412" y="161505"/>
            <a:chExt cx="8382000" cy="782598"/>
          </a:xfrm>
        </p:grpSpPr>
        <p:sp>
          <p:nvSpPr>
            <p:cNvPr id="6" name="Rectangle 5"/>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990600" y="390105"/>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4412" y="574771"/>
              <a:ext cx="8382000" cy="369332"/>
            </a:xfrm>
            <a:prstGeom prst="rect">
              <a:avLst/>
            </a:prstGeom>
          </p:spPr>
          <p:txBody>
            <a:bodyPr wrap="square">
              <a:spAutoFit/>
            </a:bodyPr>
            <a:lstStyle/>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endParaRPr lang="en-US" dirty="0">
                <a:solidFill>
                  <a:srgbClr val="C00000"/>
                </a:solidFill>
                <a:latin typeface="Arial" panose="020B0604020202020204" pitchFamily="34" charset="0"/>
                <a:cs typeface="Arial" panose="020B0604020202020204" pitchFamily="34" charset="0"/>
              </a:endParaRPr>
            </a:p>
          </p:txBody>
        </p:sp>
        <p:sp>
          <p:nvSpPr>
            <p:cNvPr id="9" name="Oval 8"/>
            <p:cNvSpPr/>
            <p:nvPr/>
          </p:nvSpPr>
          <p:spPr>
            <a:xfrm>
              <a:off x="703997"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48600"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02614"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40741" y="26818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5400" y="390105"/>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6714093"/>
      </p:ext>
    </p:extLst>
  </p:cSld>
  <p:clrMapOvr>
    <a:masterClrMapping/>
  </p:clrMapOvr>
  <mc:AlternateContent xmlns:mc="http://schemas.openxmlformats.org/markup-compatibility/2006" xmlns:p14="http://schemas.microsoft.com/office/powerpoint/2010/main">
    <mc:Choice Requires="p14">
      <p:transition spd="slow" p14:dur="2000" advTm="7822"/>
    </mc:Choice>
    <mc:Fallback xmlns="">
      <p:transition spd="slow" advTm="7822"/>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a:t>
            </a:r>
            <a:r>
              <a:rPr lang="en-US" altLang="ko-KR" dirty="0" smtClean="0"/>
              <a:t>risk and usability</a:t>
            </a:r>
            <a:endParaRPr lang="en-US" dirty="0"/>
          </a:p>
        </p:txBody>
      </p:sp>
      <p:graphicFrame>
        <p:nvGraphicFramePr>
          <p:cNvPr id="4" name="Table 3"/>
          <p:cNvGraphicFramePr>
            <a:graphicFrameLocks noGrp="1"/>
          </p:cNvGraphicFramePr>
          <p:nvPr>
            <p:extLst/>
          </p:nvPr>
        </p:nvGraphicFramePr>
        <p:xfrm>
          <a:off x="152400" y="2011680"/>
          <a:ext cx="8762999" cy="4389120"/>
        </p:xfrm>
        <a:graphic>
          <a:graphicData uri="http://schemas.openxmlformats.org/drawingml/2006/table">
            <a:tbl>
              <a:tblPr firstRow="1" firstCol="1" bandRow="1">
                <a:tableStyleId>{21E4AEA4-8DFA-4A89-87EB-49C32662AFE0}</a:tableStyleId>
              </a:tblPr>
              <a:tblGrid>
                <a:gridCol w="858884"/>
                <a:gridCol w="1427116"/>
                <a:gridCol w="2362200"/>
                <a:gridCol w="1837342"/>
                <a:gridCol w="1406665"/>
                <a:gridCol w="870792"/>
              </a:tblGrid>
              <a:tr h="410308">
                <a:tc gridSpan="2">
                  <a:txBody>
                    <a:bodyPr/>
                    <a:lstStyle/>
                    <a:p>
                      <a:pPr marL="0" marR="0" indent="0" algn="ctr">
                        <a:lnSpc>
                          <a:spcPct val="100000"/>
                        </a:lnSpc>
                        <a:spcBef>
                          <a:spcPts val="0"/>
                        </a:spcBef>
                        <a:spcAft>
                          <a:spcPts val="0"/>
                        </a:spcAft>
                      </a:pPr>
                      <a:r>
                        <a:rPr lang="x-none" sz="1600">
                          <a:effectLst/>
                        </a:rPr>
                        <a:t> </a:t>
                      </a:r>
                      <a:endParaRPr lang="en-US" sz="1800" dirty="0">
                        <a:effectLst/>
                        <a:latin typeface="Times New Roman"/>
                        <a:ea typeface="맑은 고딕"/>
                      </a:endParaRPr>
                    </a:p>
                  </a:txBody>
                  <a:tcPr marL="18415" marR="18415" marT="0" marB="0" anchor="ctr"/>
                </a:tc>
                <a:tc h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Restricted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Controlled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Monitored Access</a:t>
                      </a:r>
                      <a:endParaRPr lang="en-US" sz="20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Open Access</a:t>
                      </a:r>
                      <a:endParaRPr lang="en-US" sz="2000" dirty="0">
                        <a:effectLst/>
                        <a:latin typeface="Times New Roman"/>
                        <a:ea typeface="맑은 고딕"/>
                      </a:endParaRPr>
                    </a:p>
                  </a:txBody>
                  <a:tcPr marL="18415" marR="18415" marT="0" marB="0" anchor="ctr"/>
                </a:tc>
              </a:tr>
              <a:tr h="615461">
                <a:tc rowSpan="3">
                  <a:txBody>
                    <a:bodyPr/>
                    <a:lstStyle/>
                    <a:p>
                      <a:pPr marL="0" marR="0" indent="0" algn="ctr">
                        <a:lnSpc>
                          <a:spcPct val="100000"/>
                        </a:lnSpc>
                        <a:spcBef>
                          <a:spcPts val="0"/>
                        </a:spcBef>
                        <a:spcAft>
                          <a:spcPts val="0"/>
                        </a:spcAft>
                      </a:pPr>
                      <a:r>
                        <a:rPr lang="x-none" sz="3200">
                          <a:effectLst/>
                        </a:rPr>
                        <a:t>Usability</a:t>
                      </a:r>
                      <a:endParaRPr lang="en-US" sz="3200" dirty="0">
                        <a:effectLst/>
                        <a:latin typeface="Times New Roman"/>
                        <a:ea typeface="맑은 고딕"/>
                      </a:endParaRPr>
                    </a:p>
                  </a:txBody>
                  <a:tcPr marL="8890" marR="8890" marT="0" marB="0" vert="vert" anchor="ctr"/>
                </a:tc>
                <a:tc>
                  <a:txBody>
                    <a:bodyPr/>
                    <a:lstStyle/>
                    <a:p>
                      <a:pPr marL="0" marR="0" indent="0" algn="ctr">
                        <a:lnSpc>
                          <a:spcPct val="100000"/>
                        </a:lnSpc>
                        <a:spcBef>
                          <a:spcPts val="0"/>
                        </a:spcBef>
                        <a:spcAft>
                          <a:spcPts val="0"/>
                        </a:spcAft>
                      </a:pPr>
                      <a:r>
                        <a:rPr lang="x-none" sz="1800">
                          <a:effectLst/>
                        </a:rPr>
                        <a:t>U1.1: Software (SW)</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Only preinstalled data integration &amp; tabulation SW. No query capacity</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Requested and approved statistical software only</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software</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software</a:t>
                      </a:r>
                      <a:endParaRPr lang="en-US" sz="1800" b="1" dirty="0">
                        <a:solidFill>
                          <a:srgbClr val="CC0000"/>
                        </a:solidFill>
                        <a:effectLst/>
                        <a:latin typeface="Times New Roman"/>
                        <a:ea typeface="맑은 고딕"/>
                      </a:endParaRPr>
                    </a:p>
                  </a:txBody>
                  <a:tcPr marL="8890" marR="8890" marT="0" marB="0" anchor="ctr"/>
                </a:tc>
              </a:tr>
              <a:tr h="410308">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U1.2: </a:t>
                      </a:r>
                      <a:endParaRPr lang="en-US" sz="1800" dirty="0" smtClean="0">
                        <a:effectLst/>
                      </a:endParaRPr>
                    </a:p>
                    <a:p>
                      <a:pPr marL="0" marR="0" indent="0" algn="ctr">
                        <a:lnSpc>
                          <a:spcPct val="100000"/>
                        </a:lnSpc>
                        <a:spcBef>
                          <a:spcPts val="0"/>
                        </a:spcBef>
                        <a:spcAft>
                          <a:spcPts val="0"/>
                        </a:spcAft>
                      </a:pPr>
                      <a:r>
                        <a:rPr lang="en-US" sz="1800" dirty="0" smtClean="0">
                          <a:effectLst/>
                        </a:rPr>
                        <a:t>D</a:t>
                      </a:r>
                      <a:r>
                        <a:rPr lang="x-none" sz="1800" smtClean="0">
                          <a:effectLst/>
                        </a:rPr>
                        <a:t>ata</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No outside data </a:t>
                      </a:r>
                      <a:r>
                        <a:rPr lang="x-none" sz="1800" smtClean="0">
                          <a:effectLst/>
                        </a:rPr>
                        <a:t>allowed</a:t>
                      </a:r>
                      <a:endParaRPr lang="en-US" sz="1800" dirty="0" smtClean="0">
                        <a:effectLst/>
                      </a:endParaRPr>
                    </a:p>
                    <a:p>
                      <a:pPr marL="0" marR="0" indent="0" algn="ctr">
                        <a:lnSpc>
                          <a:spcPct val="100000"/>
                        </a:lnSpc>
                        <a:spcBef>
                          <a:spcPts val="0"/>
                        </a:spcBef>
                        <a:spcAft>
                          <a:spcPts val="0"/>
                        </a:spcAft>
                      </a:pPr>
                      <a:r>
                        <a:rPr lang="en-US" sz="1800" kern="1200" dirty="0" smtClean="0">
                          <a:effectLst/>
                        </a:rPr>
                        <a:t>But PII data</a:t>
                      </a:r>
                      <a:endParaRPr lang="en-US" sz="1800" b="1" kern="1200" dirty="0" smtClean="0">
                        <a:solidFill>
                          <a:srgbClr val="C00000"/>
                        </a:solidFill>
                        <a:effectLst/>
                        <a:latin typeface="+mn-lt"/>
                        <a:ea typeface="+mn-ea"/>
                        <a:cs typeface="+mn-cs"/>
                      </a:endParaRPr>
                    </a:p>
                  </a:txBody>
                  <a:tcPr marL="8890" marR="8890" marT="0" marB="0" anchor="ctr"/>
                </a:tc>
                <a:tc>
                  <a:txBody>
                    <a:bodyPr/>
                    <a:lstStyle/>
                    <a:p>
                      <a:pPr marL="0" marR="0" indent="0" algn="ctr">
                        <a:lnSpc>
                          <a:spcPct val="100000"/>
                        </a:lnSpc>
                        <a:spcBef>
                          <a:spcPts val="0"/>
                        </a:spcBef>
                        <a:spcAft>
                          <a:spcPts val="0"/>
                        </a:spcAft>
                      </a:pPr>
                      <a:r>
                        <a:rPr lang="x-none" sz="1800">
                          <a:effectLst/>
                        </a:rPr>
                        <a:t>Only preapproved outside data allowed</a:t>
                      </a:r>
                      <a:endParaRPr lang="en-US" sz="180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data</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Any data</a:t>
                      </a:r>
                      <a:endParaRPr lang="en-US" sz="1800" b="1" dirty="0">
                        <a:solidFill>
                          <a:srgbClr val="CC0000"/>
                        </a:solidFill>
                        <a:effectLst/>
                        <a:latin typeface="Times New Roman"/>
                        <a:ea typeface="맑은 고딕"/>
                      </a:endParaRPr>
                    </a:p>
                  </a:txBody>
                  <a:tcPr marL="8890" marR="8890" marT="0" marB="0" anchor="ctr"/>
                </a:tc>
              </a:tr>
              <a:tr h="410308">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U2: Access</a:t>
                      </a:r>
                      <a:endParaRPr lang="en-US" sz="180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No Remote Access</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Remote Access</a:t>
                      </a:r>
                      <a:endParaRPr lang="en-US" sz="1800" b="1" dirty="0">
                        <a:solidFill>
                          <a:srgbClr val="CC0000"/>
                        </a:solidFill>
                        <a:effectLst/>
                        <a:latin typeface="Times New Roman"/>
                        <a:ea typeface="맑은 고딕"/>
                      </a:endParaRPr>
                    </a:p>
                  </a:txBody>
                  <a:tcPr marL="8890" marR="8890" marT="0" marB="0" anchor="ctr"/>
                </a:tc>
              </a:tr>
              <a:tr h="615461">
                <a:tc rowSpan="2">
                  <a:txBody>
                    <a:bodyPr/>
                    <a:lstStyle/>
                    <a:p>
                      <a:pPr marL="0" marR="0" indent="0" algn="ctr">
                        <a:lnSpc>
                          <a:spcPct val="100000"/>
                        </a:lnSpc>
                        <a:spcBef>
                          <a:spcPts val="0"/>
                        </a:spcBef>
                        <a:spcAft>
                          <a:spcPts val="0"/>
                        </a:spcAft>
                      </a:pPr>
                      <a:r>
                        <a:rPr lang="x-none" sz="3200">
                          <a:effectLst/>
                        </a:rPr>
                        <a:t>Risk</a:t>
                      </a:r>
                      <a:endParaRPr lang="en-US" sz="3200" dirty="0">
                        <a:effectLst/>
                        <a:latin typeface="Times New Roman"/>
                        <a:ea typeface="맑은 고딕"/>
                      </a:endParaRPr>
                    </a:p>
                  </a:txBody>
                  <a:tcPr marL="8890" marR="8890" marT="0" marB="0" vert="vert" anchor="ctr"/>
                </a:tc>
                <a:tc>
                  <a:txBody>
                    <a:bodyPr/>
                    <a:lstStyle/>
                    <a:p>
                      <a:pPr marL="0" marR="0" indent="0" algn="ctr">
                        <a:lnSpc>
                          <a:spcPct val="100000"/>
                        </a:lnSpc>
                        <a:spcBef>
                          <a:spcPts val="0"/>
                        </a:spcBef>
                        <a:spcAft>
                          <a:spcPts val="0"/>
                        </a:spcAft>
                      </a:pPr>
                      <a:r>
                        <a:rPr lang="x-none" sz="1800">
                          <a:effectLst/>
                        </a:rPr>
                        <a:t>R1:Crypto-graphic Attack</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en-US" sz="1800" dirty="0" smtClean="0">
                          <a:effectLst/>
                        </a:rPr>
                        <a:t>Very</a:t>
                      </a:r>
                      <a:r>
                        <a:rPr lang="en-US" sz="1800" baseline="0" dirty="0" smtClean="0">
                          <a:effectLst/>
                        </a:rPr>
                        <a:t> Low Risk</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dirty="0" smtClean="0">
                          <a:effectLst/>
                        </a:rPr>
                        <a:t>Low Risk</a:t>
                      </a:r>
                      <a:r>
                        <a:rPr lang="x-none" sz="1800" smtClean="0">
                          <a:effectLst/>
                        </a:rPr>
                        <a:t>. </a:t>
                      </a:r>
                      <a:endParaRPr lang="en-US" sz="1800" dirty="0" smtClean="0">
                        <a:effectLst/>
                      </a:endParaRPr>
                    </a:p>
                    <a:p>
                      <a:pPr marL="0" marR="0" indent="0" algn="ctr">
                        <a:lnSpc>
                          <a:spcPct val="100000"/>
                        </a:lnSpc>
                        <a:spcBef>
                          <a:spcPts val="0"/>
                        </a:spcBef>
                        <a:spcAft>
                          <a:spcPts val="0"/>
                        </a:spcAft>
                      </a:pPr>
                      <a:r>
                        <a:rPr lang="x-none" sz="1800" smtClean="0">
                          <a:effectLst/>
                        </a:rPr>
                        <a:t>Would </a:t>
                      </a:r>
                      <a:r>
                        <a:rPr lang="x-none" sz="1800">
                          <a:effectLst/>
                        </a:rPr>
                        <a:t>have to break into VM.</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en-US" sz="1800" dirty="0" smtClean="0">
                          <a:effectLst/>
                        </a:rPr>
                        <a:t>High</a:t>
                      </a:r>
                      <a:r>
                        <a:rPr lang="en-US" sz="1800" baseline="0" dirty="0" smtClean="0">
                          <a:effectLst/>
                        </a:rPr>
                        <a:t> Risk</a:t>
                      </a:r>
                      <a:endParaRPr lang="en-US" sz="1800" dirty="0">
                        <a:effectLst/>
                        <a:latin typeface="Times New Roman"/>
                        <a:ea typeface="맑은 고딕"/>
                      </a:endParaRPr>
                    </a:p>
                  </a:txBody>
                  <a:tcPr marL="8890" marR="8890" marT="0" marB="0" anchor="ctr"/>
                </a:tc>
                <a:tc>
                  <a:txBody>
                    <a:bodyPr/>
                    <a:lstStyle/>
                    <a:p>
                      <a:pPr marL="0" marR="0" indent="0" algn="ctr">
                        <a:lnSpc>
                          <a:spcPct val="100000"/>
                        </a:lnSpc>
                        <a:spcBef>
                          <a:spcPts val="0"/>
                        </a:spcBef>
                        <a:spcAft>
                          <a:spcPts val="0"/>
                        </a:spcAft>
                      </a:pPr>
                      <a:r>
                        <a:rPr lang="x-none" sz="1800">
                          <a:effectLst/>
                        </a:rPr>
                        <a:t>NA</a:t>
                      </a:r>
                      <a:endParaRPr lang="en-US" sz="1800" dirty="0">
                        <a:effectLst/>
                        <a:latin typeface="Times New Roman"/>
                        <a:ea typeface="맑은 고딕"/>
                      </a:endParaRPr>
                    </a:p>
                  </a:txBody>
                  <a:tcPr marL="8890" marR="8890" marT="0" marB="0" anchor="ctr"/>
                </a:tc>
              </a:tr>
              <a:tr h="615461">
                <a:tc vMerge="1">
                  <a:txBody>
                    <a:bodyPr/>
                    <a:lstStyle/>
                    <a:p>
                      <a:endParaRPr lang="en-US"/>
                    </a:p>
                  </a:txBody>
                  <a:tcPr/>
                </a:tc>
                <a:tc>
                  <a:txBody>
                    <a:bodyPr/>
                    <a:lstStyle/>
                    <a:p>
                      <a:pPr marL="0" marR="0" indent="0" algn="ctr">
                        <a:lnSpc>
                          <a:spcPct val="100000"/>
                        </a:lnSpc>
                        <a:spcBef>
                          <a:spcPts val="0"/>
                        </a:spcBef>
                        <a:spcAft>
                          <a:spcPts val="0"/>
                        </a:spcAft>
                      </a:pPr>
                      <a:r>
                        <a:rPr lang="x-none" sz="1800">
                          <a:effectLst/>
                        </a:rPr>
                        <a:t>R2: Data Leakage</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Very </a:t>
                      </a:r>
                      <a:r>
                        <a:rPr lang="en-US" sz="1800" dirty="0" smtClean="0">
                          <a:effectLst/>
                        </a:rPr>
                        <a:t>Low Risk</a:t>
                      </a:r>
                      <a:r>
                        <a:rPr lang="x-none" sz="1800" smtClean="0">
                          <a:effectLst/>
                        </a:rPr>
                        <a:t>.</a:t>
                      </a:r>
                      <a:endParaRPr lang="en-US" sz="1800" dirty="0">
                        <a:effectLst/>
                      </a:endParaRPr>
                    </a:p>
                    <a:p>
                      <a:pPr marL="0" marR="0" indent="0" algn="ctr">
                        <a:lnSpc>
                          <a:spcPct val="100000"/>
                        </a:lnSpc>
                        <a:spcBef>
                          <a:spcPts val="0"/>
                        </a:spcBef>
                        <a:spcAft>
                          <a:spcPts val="0"/>
                        </a:spcAft>
                      </a:pPr>
                      <a:r>
                        <a:rPr lang="x-none" sz="1800">
                          <a:effectLst/>
                        </a:rPr>
                        <a:t>Memorize data and take out</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Physical data leakage (Take a picture of monitor)</a:t>
                      </a:r>
                      <a:endParaRPr lang="en-US" sz="1800" dirty="0">
                        <a:effectLst/>
                        <a:latin typeface="Times New Roman"/>
                        <a:ea typeface="맑은 고딕"/>
                      </a:endParaRPr>
                    </a:p>
                  </a:txBody>
                  <a:tcPr marL="18415" marR="18415" marT="0" marB="0" anchor="ctr"/>
                </a:tc>
                <a:tc>
                  <a:txBody>
                    <a:bodyPr/>
                    <a:lstStyle/>
                    <a:p>
                      <a:pPr marL="0" marR="0" indent="0" algn="l">
                        <a:lnSpc>
                          <a:spcPct val="100000"/>
                        </a:lnSpc>
                        <a:spcBef>
                          <a:spcPts val="0"/>
                        </a:spcBef>
                        <a:spcAft>
                          <a:spcPts val="0"/>
                        </a:spcAft>
                      </a:pPr>
                      <a:r>
                        <a:rPr lang="x-none" sz="1800">
                          <a:effectLst/>
                        </a:rPr>
                        <a:t>Electronically take data off the system.</a:t>
                      </a:r>
                      <a:endParaRPr lang="en-US" sz="1800" dirty="0">
                        <a:effectLst/>
                        <a:latin typeface="Times New Roman"/>
                        <a:ea typeface="맑은 고딕"/>
                      </a:endParaRPr>
                    </a:p>
                  </a:txBody>
                  <a:tcPr marL="18415" marR="18415" marT="0" marB="0" anchor="ctr"/>
                </a:tc>
                <a:tc>
                  <a:txBody>
                    <a:bodyPr/>
                    <a:lstStyle/>
                    <a:p>
                      <a:pPr marL="0" marR="0" indent="0" algn="ctr">
                        <a:lnSpc>
                          <a:spcPct val="100000"/>
                        </a:lnSpc>
                        <a:spcBef>
                          <a:spcPts val="0"/>
                        </a:spcBef>
                        <a:spcAft>
                          <a:spcPts val="0"/>
                        </a:spcAft>
                      </a:pPr>
                      <a:r>
                        <a:rPr lang="x-none" sz="1800">
                          <a:effectLst/>
                        </a:rPr>
                        <a:t>NA</a:t>
                      </a:r>
                      <a:endParaRPr lang="en-US" sz="1800" dirty="0">
                        <a:effectLst/>
                        <a:latin typeface="Times New Roman"/>
                        <a:ea typeface="맑은 고딕"/>
                      </a:endParaRPr>
                    </a:p>
                  </a:txBody>
                  <a:tcPr marL="18415" marR="18415" marT="0" marB="0" anchor="ctr"/>
                </a:tc>
              </a:tr>
            </a:tbl>
          </a:graphicData>
        </a:graphic>
      </p:graphicFrame>
      <p:grpSp>
        <p:nvGrpSpPr>
          <p:cNvPr id="5" name="Group 4"/>
          <p:cNvGrpSpPr/>
          <p:nvPr/>
        </p:nvGrpSpPr>
        <p:grpSpPr>
          <a:xfrm>
            <a:off x="384412" y="1173480"/>
            <a:ext cx="8382000" cy="782598"/>
            <a:chOff x="384412" y="161505"/>
            <a:chExt cx="8382000" cy="782598"/>
          </a:xfrm>
        </p:grpSpPr>
        <p:sp>
          <p:nvSpPr>
            <p:cNvPr id="6" name="Rectangle 5"/>
            <p:cNvSpPr/>
            <p:nvPr/>
          </p:nvSpPr>
          <p:spPr>
            <a:xfrm>
              <a:off x="384412" y="161505"/>
              <a:ext cx="8382000" cy="78259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990600" y="390105"/>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84412" y="574771"/>
              <a:ext cx="8382000" cy="369332"/>
            </a:xfrm>
            <a:prstGeom prst="rect">
              <a:avLst/>
            </a:prstGeom>
          </p:spPr>
          <p:txBody>
            <a:bodyPr wrap="square">
              <a:spAutoFit/>
            </a:bodyPr>
            <a:lstStyle/>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endParaRPr lang="en-US" dirty="0">
                <a:solidFill>
                  <a:srgbClr val="C00000"/>
                </a:solidFill>
                <a:latin typeface="Arial" panose="020B0604020202020204" pitchFamily="34" charset="0"/>
                <a:cs typeface="Arial" panose="020B0604020202020204" pitchFamily="34" charset="0"/>
              </a:endParaRPr>
            </a:p>
          </p:txBody>
        </p:sp>
        <p:sp>
          <p:nvSpPr>
            <p:cNvPr id="9" name="Oval 8"/>
            <p:cNvSpPr/>
            <p:nvPr/>
          </p:nvSpPr>
          <p:spPr>
            <a:xfrm>
              <a:off x="703997"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48600"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02614" y="25294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340741" y="268185"/>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95400" y="390105"/>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44451139"/>
      </p:ext>
    </p:extLst>
  </p:cSld>
  <p:clrMapOvr>
    <a:masterClrMapping/>
  </p:clrMapOvr>
  <mc:AlternateContent xmlns:mc="http://schemas.openxmlformats.org/markup-compatibility/2006" xmlns:p14="http://schemas.microsoft.com/office/powerpoint/2010/main">
    <mc:Choice Requires="p14">
      <p:transition spd="slow" p14:dur="2000" advTm="7822"/>
    </mc:Choice>
    <mc:Fallback xmlns="">
      <p:transition spd="slow" advTm="7822"/>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4208" y="1"/>
            <a:ext cx="7772400" cy="1143000"/>
          </a:xfrm>
        </p:spPr>
        <p:txBody>
          <a:bodyPr>
            <a:normAutofit fontScale="90000"/>
          </a:bodyPr>
          <a:lstStyle/>
          <a:p>
            <a:pPr algn="l"/>
            <a:r>
              <a:rPr lang="en-US" dirty="0" smtClean="0"/>
              <a:t>Use Published Data for</a:t>
            </a:r>
            <a:br>
              <a:rPr lang="en-US" dirty="0" smtClean="0"/>
            </a:br>
            <a:r>
              <a:rPr lang="en-US" dirty="0" smtClean="0"/>
              <a:t>Good Decision Making</a:t>
            </a:r>
            <a:endParaRPr lang="en-US" dirty="0"/>
          </a:p>
        </p:txBody>
      </p:sp>
      <p:sp>
        <p:nvSpPr>
          <p:cNvPr id="3" name="Content Placeholder 2"/>
          <p:cNvSpPr>
            <a:spLocks noGrp="1"/>
          </p:cNvSpPr>
          <p:nvPr>
            <p:ph type="subTitle" idx="1"/>
          </p:nvPr>
        </p:nvSpPr>
        <p:spPr>
          <a:xfrm>
            <a:off x="304800" y="3830601"/>
            <a:ext cx="8458200" cy="2570199"/>
          </a:xfrm>
        </p:spPr>
        <p:txBody>
          <a:bodyPr>
            <a:normAutofit fontScale="85000" lnSpcReduction="10000"/>
          </a:bodyPr>
          <a:lstStyle/>
          <a:p>
            <a:pPr algn="just"/>
            <a:r>
              <a:rPr lang="en-US" dirty="0" smtClean="0">
                <a:solidFill>
                  <a:srgbClr val="00B050"/>
                </a:solidFill>
                <a:latin typeface="Arial" panose="020B0604020202020204" pitchFamily="34" charset="0"/>
                <a:cs typeface="Arial" panose="020B0604020202020204" pitchFamily="34" charset="0"/>
              </a:rPr>
              <a:t>    Raw </a:t>
            </a:r>
            <a:r>
              <a:rPr lang="en-US" dirty="0">
                <a:solidFill>
                  <a:srgbClr val="00B050"/>
                </a:solidFill>
                <a:latin typeface="Arial" panose="020B0604020202020204" pitchFamily="34" charset="0"/>
                <a:cs typeface="Arial" panose="020B0604020202020204" pitchFamily="34" charset="0"/>
              </a:rPr>
              <a:t>Data                                                  Decision</a:t>
            </a:r>
          </a:p>
          <a:p>
            <a:pPr algn="just"/>
            <a:endParaRPr lang="en-US" dirty="0" smtClean="0"/>
          </a:p>
          <a:p>
            <a:pPr algn="just"/>
            <a:r>
              <a:rPr lang="en-US" dirty="0" smtClean="0"/>
              <a:t>Deployed </a:t>
            </a:r>
            <a:r>
              <a:rPr lang="en-US" dirty="0"/>
              <a:t>together </a:t>
            </a:r>
            <a:r>
              <a:rPr lang="en-US" dirty="0" smtClean="0"/>
              <a:t>the </a:t>
            </a:r>
            <a:r>
              <a:rPr lang="en-US" dirty="0"/>
              <a:t>four data access models can provide a </a:t>
            </a:r>
            <a:r>
              <a:rPr lang="en-US" dirty="0" smtClean="0"/>
              <a:t>comprehensive system </a:t>
            </a:r>
            <a:r>
              <a:rPr lang="en-US" dirty="0"/>
              <a:t>for privacy protection, balancing the risk and usability of secondary data in population informatics research</a:t>
            </a:r>
          </a:p>
        </p:txBody>
      </p:sp>
      <p:sp>
        <p:nvSpPr>
          <p:cNvPr id="13" name="Rectangle 12"/>
          <p:cNvSpPr/>
          <p:nvPr/>
        </p:nvSpPr>
        <p:spPr>
          <a:xfrm>
            <a:off x="409903" y="1620963"/>
            <a:ext cx="8226188" cy="190483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016091" y="1849564"/>
            <a:ext cx="6858000" cy="0"/>
          </a:xfrm>
          <a:prstGeom prst="straightConnector1">
            <a:avLst/>
          </a:prstGeom>
          <a:ln w="76200">
            <a:solidFill>
              <a:srgbClr val="C0000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09903" y="2034230"/>
            <a:ext cx="8382000" cy="1354217"/>
          </a:xfrm>
          <a:prstGeom prst="rect">
            <a:avLst/>
          </a:prstGeom>
        </p:spPr>
        <p:txBody>
          <a:bodyPr wrap="square">
            <a:spAutoFit/>
          </a:bodyPr>
          <a:lstStyle/>
          <a:p>
            <a:pPr marL="0" indent="0">
              <a:spcBef>
                <a:spcPts val="0"/>
              </a:spcBef>
              <a:spcAft>
                <a:spcPts val="1200"/>
              </a:spcAft>
              <a:buNone/>
            </a:pPr>
            <a:r>
              <a:rPr lang="en-US" dirty="0" smtClean="0">
                <a:solidFill>
                  <a:srgbClr val="C00000"/>
                </a:solidFill>
                <a:latin typeface="Arial" panose="020B0604020202020204" pitchFamily="34" charset="0"/>
                <a:cs typeface="Arial" panose="020B0604020202020204" pitchFamily="34" charset="0"/>
              </a:rPr>
              <a:t>Restricted                        Controlled                      Monitored                    Open</a:t>
            </a:r>
          </a:p>
          <a:p>
            <a:pPr marL="0" indent="0">
              <a:spcBef>
                <a:spcPts val="0"/>
              </a:spcBef>
              <a:spcAft>
                <a:spcPts val="0"/>
              </a:spcAft>
              <a:buNone/>
            </a:pPr>
            <a:r>
              <a:rPr lang="en-US" dirty="0" smtClean="0">
                <a:solidFill>
                  <a:srgbClr val="C0000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Data                         Analysis Type I</a:t>
            </a: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Analysis </a:t>
            </a:r>
            <a:r>
              <a:rPr lang="en-US" dirty="0">
                <a:solidFill>
                  <a:srgbClr val="00B050"/>
                </a:solidFill>
                <a:latin typeface="Arial" panose="020B0604020202020204" pitchFamily="34" charset="0"/>
                <a:cs typeface="Arial" panose="020B0604020202020204" pitchFamily="34" charset="0"/>
              </a:rPr>
              <a:t>Type </a:t>
            </a:r>
            <a:r>
              <a:rPr lang="en-US" dirty="0" smtClean="0">
                <a:solidFill>
                  <a:srgbClr val="00B050"/>
                </a:solidFill>
                <a:latin typeface="Arial" panose="020B0604020202020204" pitchFamily="34" charset="0"/>
                <a:cs typeface="Arial" panose="020B0604020202020204" pitchFamily="34" charset="0"/>
              </a:rPr>
              <a:t>II               Publish </a:t>
            </a:r>
          </a:p>
          <a:p>
            <a:pPr marL="0" indent="0">
              <a:spcBef>
                <a:spcPts val="0"/>
              </a:spcBef>
              <a:spcAft>
                <a:spcPts val="0"/>
              </a:spcAft>
              <a:buNone/>
            </a:pPr>
            <a:r>
              <a:rPr lang="en-US" dirty="0" smtClean="0">
                <a:solidFill>
                  <a:srgbClr val="00B050"/>
                </a:solidFill>
                <a:latin typeface="Arial" panose="020B0604020202020204" pitchFamily="34" charset="0"/>
                <a:cs typeface="Arial" panose="020B0604020202020204" pitchFamily="34" charset="0"/>
              </a:rPr>
              <a:t>Preparation            (More sensitive data)     (Less sensitive data)  </a:t>
            </a:r>
          </a:p>
          <a:p>
            <a:pPr marL="0" indent="0">
              <a:spcBef>
                <a:spcPts val="0"/>
              </a:spcBef>
              <a:spcAft>
                <a:spcPts val="0"/>
              </a:spcAft>
              <a:buNone/>
            </a:pPr>
            <a:r>
              <a:rPr lang="en-US" dirty="0">
                <a:solidFill>
                  <a:srgbClr val="00B050"/>
                </a:solidFill>
                <a:latin typeface="Arial" panose="020B0604020202020204" pitchFamily="34" charset="0"/>
                <a:cs typeface="Arial" panose="020B0604020202020204" pitchFamily="34" charset="0"/>
              </a:rPr>
              <a:t> </a:t>
            </a:r>
            <a:r>
              <a:rPr lang="en-US" dirty="0" smtClean="0">
                <a:solidFill>
                  <a:srgbClr val="00B050"/>
                </a:solidFill>
                <a:latin typeface="Arial" panose="020B0604020202020204" pitchFamily="34" charset="0"/>
                <a:cs typeface="Arial" panose="020B0604020202020204" pitchFamily="34" charset="0"/>
              </a:rPr>
              <a:t>                                  More Protection              More Usability    </a:t>
            </a:r>
            <a:endParaRPr lang="en-US" dirty="0">
              <a:solidFill>
                <a:srgbClr val="00B050"/>
              </a:solidFill>
              <a:latin typeface="Arial" panose="020B0604020202020204" pitchFamily="34" charset="0"/>
              <a:cs typeface="Arial" panose="020B0604020202020204" pitchFamily="34" charset="0"/>
            </a:endParaRPr>
          </a:p>
        </p:txBody>
      </p:sp>
      <p:sp>
        <p:nvSpPr>
          <p:cNvPr id="16" name="Oval 15"/>
          <p:cNvSpPr/>
          <p:nvPr/>
        </p:nvSpPr>
        <p:spPr>
          <a:xfrm>
            <a:off x="729488"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874091"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828105" y="171240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66232" y="1727644"/>
            <a:ext cx="274320" cy="274320"/>
          </a:xfrm>
          <a:prstGeom prst="ellipse">
            <a:avLst/>
          </a:prstGeom>
          <a:solidFill>
            <a:schemeClr val="accent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320891" y="1849564"/>
            <a:ext cx="6676690" cy="369332"/>
          </a:xfrm>
          <a:prstGeom prst="rect">
            <a:avLst/>
          </a:prstGeom>
        </p:spPr>
        <p:txBody>
          <a:bodyPr wrap="square">
            <a:spAutoFit/>
          </a:bodyPr>
          <a:lstStyle/>
          <a:p>
            <a:pPr marL="0" indent="0">
              <a:spcBef>
                <a:spcPts val="0"/>
              </a:spcBef>
              <a:spcAft>
                <a:spcPts val="0"/>
              </a:spcAft>
              <a:buNone/>
            </a:pPr>
            <a:r>
              <a:rPr lang="en-US" dirty="0" smtClean="0">
                <a:solidFill>
                  <a:schemeClr val="accent1">
                    <a:lumMod val="75000"/>
                  </a:schemeClr>
                </a:solidFill>
                <a:latin typeface="Arial" panose="020B0604020202020204" pitchFamily="34" charset="0"/>
                <a:cs typeface="Arial" panose="020B0604020202020204" pitchFamily="34" charset="0"/>
              </a:rPr>
              <a:t>Protection                                                                    Usability</a:t>
            </a:r>
            <a:endParaRPr lang="en-US" dirty="0">
              <a:solidFill>
                <a:schemeClr val="accent1">
                  <a:lumMod val="75000"/>
                </a:schemeClr>
              </a:solidFill>
              <a:latin typeface="Arial" panose="020B0604020202020204" pitchFamily="34" charset="0"/>
              <a:cs typeface="Arial" panose="020B0604020202020204" pitchFamily="34" charset="0"/>
            </a:endParaRPr>
          </a:p>
        </p:txBody>
      </p:sp>
      <p:sp>
        <p:nvSpPr>
          <p:cNvPr id="21" name="Curved Right Arrow 20"/>
          <p:cNvSpPr/>
          <p:nvPr/>
        </p:nvSpPr>
        <p:spPr>
          <a:xfrm flipV="1">
            <a:off x="148461" y="2572839"/>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Right Arrow 21"/>
          <p:cNvSpPr/>
          <p:nvPr/>
        </p:nvSpPr>
        <p:spPr>
          <a:xfrm flipH="1">
            <a:off x="8526523" y="2572839"/>
            <a:ext cx="457200" cy="1257762"/>
          </a:xfrm>
          <a:prstGeom prst="curvedRightArrow">
            <a:avLst/>
          </a:prstGeom>
          <a:solidFill>
            <a:schemeClr val="accent3">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2293128"/>
      </p:ext>
    </p:extLst>
  </p:cSld>
  <p:clrMapOvr>
    <a:masterClrMapping/>
  </p:clrMapOvr>
  <mc:AlternateContent xmlns:mc="http://schemas.openxmlformats.org/markup-compatibility/2006" xmlns:p14="http://schemas.microsoft.com/office/powerpoint/2010/main">
    <mc:Choice Requires="p14">
      <p:transition spd="slow" p14:dur="2000" advTm="15810"/>
    </mc:Choice>
    <mc:Fallback xmlns="">
      <p:transition spd="slow" advTm="1581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 Thoughts</a:t>
            </a:r>
            <a:endParaRPr lang="en-US" dirty="0"/>
          </a:p>
        </p:txBody>
      </p:sp>
      <p:sp>
        <p:nvSpPr>
          <p:cNvPr id="3" name="Content Placeholder 2"/>
          <p:cNvSpPr>
            <a:spLocks noGrp="1"/>
          </p:cNvSpPr>
          <p:nvPr>
            <p:ph idx="1"/>
          </p:nvPr>
        </p:nvSpPr>
        <p:spPr/>
        <p:txBody>
          <a:bodyPr>
            <a:noAutofit/>
          </a:bodyPr>
          <a:lstStyle/>
          <a:p>
            <a:r>
              <a:rPr lang="en-US" sz="1800" dirty="0" smtClean="0"/>
              <a:t>Overarching question:  </a:t>
            </a:r>
            <a:r>
              <a:rPr lang="en-US" sz="1800" b="1" dirty="0" smtClean="0">
                <a:solidFill>
                  <a:srgbClr val="C00000"/>
                </a:solidFill>
              </a:rPr>
              <a:t>How can we use the abundance of existing digital data, aka big data, (e.g. government administrative data, electronic health records) to support accurate evidence based decisions </a:t>
            </a:r>
            <a:r>
              <a:rPr lang="en-US" sz="1800" dirty="0"/>
              <a:t>for policy, management, legislation, evaluation, and research while protecting the confidentiality of individual subjects of the data</a:t>
            </a:r>
            <a:r>
              <a:rPr lang="en-US" sz="1800" dirty="0" smtClean="0"/>
              <a:t>?</a:t>
            </a:r>
          </a:p>
          <a:p>
            <a:r>
              <a:rPr lang="en-US" sz="1800" dirty="0" smtClean="0"/>
              <a:t>Preferred approaches: </a:t>
            </a:r>
            <a:r>
              <a:rPr lang="en-US" sz="1800" b="1" dirty="0" smtClean="0">
                <a:solidFill>
                  <a:srgbClr val="C00000"/>
                </a:solidFill>
              </a:rPr>
              <a:t>Data Science </a:t>
            </a:r>
            <a:r>
              <a:rPr lang="en-US" sz="1800" dirty="0" smtClean="0"/>
              <a:t>- </a:t>
            </a:r>
            <a:r>
              <a:rPr lang="en-US" sz="1800" dirty="0"/>
              <a:t>To build efficient and effective human computer hybrid processes and systems to </a:t>
            </a:r>
            <a:r>
              <a:rPr lang="en-US" sz="1800" dirty="0" smtClean="0"/>
              <a:t>clean, integrate, and extract actionable information from raw chaotic data and deliver accurate information in a timely secure manner to decision makers (e.g. researchers, policy makers, mangers, clinicians).</a:t>
            </a:r>
          </a:p>
          <a:p>
            <a:r>
              <a:rPr lang="en-US" sz="1800" dirty="0" smtClean="0"/>
              <a:t>Primary data: </a:t>
            </a:r>
            <a:r>
              <a:rPr lang="en-US" sz="1800" b="1" dirty="0">
                <a:solidFill>
                  <a:srgbClr val="C00000"/>
                </a:solidFill>
              </a:rPr>
              <a:t>S</a:t>
            </a:r>
            <a:r>
              <a:rPr lang="en-US" sz="1800" b="1" dirty="0" smtClean="0">
                <a:solidFill>
                  <a:srgbClr val="C00000"/>
                </a:solidFill>
              </a:rPr>
              <a:t>ocial Genome data – person level data</a:t>
            </a:r>
            <a:r>
              <a:rPr lang="en-US" sz="1800" dirty="0" smtClean="0"/>
              <a:t>, usually identifiable (so we can accurately integrate diverse data) </a:t>
            </a:r>
            <a:r>
              <a:rPr lang="en-US" sz="1800" dirty="0" smtClean="0"/>
              <a:t>but partitioned data </a:t>
            </a:r>
            <a:endParaRPr lang="en-US" sz="1800" dirty="0" smtClean="0"/>
          </a:p>
          <a:p>
            <a:r>
              <a:rPr lang="en-US" sz="1800" dirty="0" smtClean="0"/>
              <a:t>Primary issues: </a:t>
            </a:r>
            <a:r>
              <a:rPr lang="en-US" sz="1800" b="1" dirty="0" smtClean="0">
                <a:solidFill>
                  <a:srgbClr val="C00000"/>
                </a:solidFill>
              </a:rPr>
              <a:t>Privacy (safe data access</a:t>
            </a:r>
            <a:r>
              <a:rPr lang="en-US" altLang="ko-KR" sz="1800" b="1" dirty="0" smtClean="0">
                <a:solidFill>
                  <a:srgbClr val="C00000"/>
                </a:solidFill>
              </a:rPr>
              <a:t>, code of conduct</a:t>
            </a:r>
            <a:r>
              <a:rPr lang="en-US" sz="1800" b="1" dirty="0" smtClean="0">
                <a:solidFill>
                  <a:srgbClr val="C00000"/>
                </a:solidFill>
              </a:rPr>
              <a:t>), </a:t>
            </a:r>
            <a:r>
              <a:rPr lang="en-US" sz="1800" b="1" dirty="0">
                <a:solidFill>
                  <a:srgbClr val="C00000"/>
                </a:solidFill>
              </a:rPr>
              <a:t>data integration, error management</a:t>
            </a:r>
            <a:r>
              <a:rPr lang="en-US" sz="1800" dirty="0" smtClean="0"/>
              <a:t>, </a:t>
            </a:r>
          </a:p>
          <a:p>
            <a:pPr lvl="1"/>
            <a:r>
              <a:rPr lang="en-US" sz="1800" dirty="0" smtClean="0"/>
              <a:t>Velocity, variety, veracity, volume (lots of SMALL datasets)</a:t>
            </a:r>
          </a:p>
        </p:txBody>
      </p:sp>
    </p:spTree>
    <p:extLst>
      <p:ext uri="{BB962C8B-B14F-4D97-AF65-F5344CB8AC3E}">
        <p14:creationId xmlns:p14="http://schemas.microsoft.com/office/powerpoint/2010/main" val="150776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Capacity</a:t>
            </a:r>
            <a:endParaRPr lang="en-US" dirty="0"/>
          </a:p>
        </p:txBody>
      </p:sp>
      <p:sp>
        <p:nvSpPr>
          <p:cNvPr id="3" name="Content Placeholder 2"/>
          <p:cNvSpPr>
            <a:spLocks noGrp="1"/>
          </p:cNvSpPr>
          <p:nvPr>
            <p:ph idx="1"/>
          </p:nvPr>
        </p:nvSpPr>
        <p:spPr>
          <a:xfrm>
            <a:off x="457200" y="1600200"/>
            <a:ext cx="8229600" cy="5029200"/>
          </a:xfrm>
        </p:spPr>
        <p:txBody>
          <a:bodyPr>
            <a:normAutofit fontScale="92500" lnSpcReduction="10000"/>
          </a:bodyPr>
          <a:lstStyle/>
          <a:p>
            <a:r>
              <a:rPr lang="en-US" dirty="0" smtClean="0"/>
              <a:t>For handling person level data</a:t>
            </a:r>
          </a:p>
          <a:p>
            <a:pPr lvl="1"/>
            <a:r>
              <a:rPr lang="en-US" dirty="0" smtClean="0"/>
              <a:t>Know information privacy</a:t>
            </a:r>
          </a:p>
          <a:p>
            <a:pPr lvl="1"/>
            <a:r>
              <a:rPr lang="en-US" dirty="0" smtClean="0"/>
              <a:t>Know basic IT and security</a:t>
            </a:r>
          </a:p>
          <a:p>
            <a:pPr lvl="1"/>
            <a:r>
              <a:rPr lang="en-US" dirty="0" smtClean="0"/>
              <a:t>Know basic legal issues in person level data</a:t>
            </a:r>
          </a:p>
          <a:p>
            <a:pPr lvl="1"/>
            <a:r>
              <a:rPr lang="en-US" dirty="0" smtClean="0"/>
              <a:t>Know how to handle/process raw data</a:t>
            </a:r>
          </a:p>
          <a:p>
            <a:pPr lvl="2"/>
            <a:r>
              <a:rPr lang="en-US" dirty="0" smtClean="0"/>
              <a:t>Clean, Merge, Transform </a:t>
            </a:r>
            <a:r>
              <a:rPr lang="en-US" dirty="0" err="1" smtClean="0"/>
              <a:t>etc</a:t>
            </a:r>
            <a:endParaRPr lang="en-US" dirty="0" smtClean="0"/>
          </a:p>
          <a:p>
            <a:pPr lvl="1"/>
            <a:r>
              <a:rPr lang="en-US" dirty="0" smtClean="0"/>
              <a:t>Know how to build/detect meaningful features to use in modeling</a:t>
            </a:r>
          </a:p>
          <a:p>
            <a:pPr lvl="1"/>
            <a:r>
              <a:rPr lang="en-US" dirty="0" smtClean="0"/>
              <a:t>Modeling</a:t>
            </a:r>
          </a:p>
          <a:p>
            <a:pPr lvl="1"/>
            <a:r>
              <a:rPr lang="en-US" dirty="0" smtClean="0"/>
              <a:t>Be able to think critically and move between</a:t>
            </a:r>
          </a:p>
          <a:p>
            <a:pPr lvl="2"/>
            <a:r>
              <a:rPr lang="en-US" dirty="0" smtClean="0"/>
              <a:t>Real world problem</a:t>
            </a:r>
          </a:p>
          <a:p>
            <a:pPr lvl="2"/>
            <a:r>
              <a:rPr lang="en-US" dirty="0" smtClean="0"/>
              <a:t>Data problem</a:t>
            </a:r>
          </a:p>
          <a:p>
            <a:pPr lvl="1"/>
            <a:endParaRPr lang="en-US" dirty="0"/>
          </a:p>
        </p:txBody>
      </p:sp>
    </p:spTree>
    <p:extLst>
      <p:ext uri="{BB962C8B-B14F-4D97-AF65-F5344CB8AC3E}">
        <p14:creationId xmlns:p14="http://schemas.microsoft.com/office/powerpoint/2010/main" val="4076049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endParaRPr lang="en-US"/>
          </a:p>
        </p:txBody>
      </p:sp>
      <p:sp>
        <p:nvSpPr>
          <p:cNvPr id="10" name="Subtitle 9"/>
          <p:cNvSpPr>
            <a:spLocks noGrp="1"/>
          </p:cNvSpPr>
          <p:nvPr>
            <p:ph type="subTitle"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2" descr="C:\Users\lynch\Documents\SRPH Website\public_health logos\RGB\public_health_stacked_maroonRG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5747446"/>
            <a:ext cx="1828800" cy="7295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400" y="5842174"/>
            <a:ext cx="2038340" cy="644351"/>
          </a:xfrm>
          <a:prstGeom prst="rect">
            <a:avLst/>
          </a:prstGeom>
        </p:spPr>
      </p:pic>
      <p:pic>
        <p:nvPicPr>
          <p:cNvPr id="13" name="Picture 4" descr="http://www.abiie.com/images/icon_problem_ma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24564" y="473694"/>
            <a:ext cx="1294871" cy="1294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847" y="1945463"/>
            <a:ext cx="3455853" cy="35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Content Placeholder 2"/>
          <p:cNvSpPr txBox="1">
            <a:spLocks/>
          </p:cNvSpPr>
          <p:nvPr/>
        </p:nvSpPr>
        <p:spPr>
          <a:xfrm>
            <a:off x="3737100" y="1945463"/>
            <a:ext cx="5254500" cy="3595725"/>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US" sz="2400" dirty="0" smtClean="0">
              <a:solidFill>
                <a:schemeClr val="accent2">
                  <a:lumMod val="50000"/>
                </a:schemeClr>
              </a:solidFill>
              <a:ea typeface="굴림" pitchFamily="50" charset="-127"/>
            </a:endParaRPr>
          </a:p>
          <a:p>
            <a:r>
              <a:rPr lang="en-US" sz="2400" dirty="0" smtClean="0">
                <a:solidFill>
                  <a:schemeClr val="accent2">
                    <a:lumMod val="50000"/>
                  </a:schemeClr>
                </a:solidFill>
                <a:ea typeface="굴림" pitchFamily="50" charset="-127"/>
              </a:rPr>
              <a:t>School of Public Health </a:t>
            </a:r>
          </a:p>
          <a:p>
            <a:r>
              <a:rPr lang="en-US" sz="2400" dirty="0" smtClean="0">
                <a:solidFill>
                  <a:schemeClr val="accent2">
                    <a:lumMod val="50000"/>
                  </a:schemeClr>
                </a:solidFill>
                <a:ea typeface="굴림" pitchFamily="50" charset="-127"/>
              </a:rPr>
              <a:t>Dept. of Health Policy &amp; Management</a:t>
            </a:r>
          </a:p>
          <a:p>
            <a:r>
              <a:rPr lang="en-US" sz="2400" dirty="0" smtClean="0">
                <a:solidFill>
                  <a:srgbClr val="C00000"/>
                </a:solidFill>
                <a:ea typeface="굴림" pitchFamily="50" charset="-127"/>
              </a:rPr>
              <a:t>Health </a:t>
            </a:r>
            <a:r>
              <a:rPr lang="en-US" sz="2400" dirty="0">
                <a:solidFill>
                  <a:srgbClr val="C00000"/>
                </a:solidFill>
                <a:ea typeface="굴림" pitchFamily="50" charset="-127"/>
              </a:rPr>
              <a:t>Systems Management </a:t>
            </a:r>
            <a:r>
              <a:rPr lang="en-US" sz="2400" dirty="0">
                <a:solidFill>
                  <a:srgbClr val="C00000"/>
                </a:solidFill>
                <a:ea typeface="굴림" pitchFamily="50" charset="-127"/>
              </a:rPr>
              <a:t>Certificate</a:t>
            </a:r>
          </a:p>
          <a:p>
            <a:pPr>
              <a:spcBef>
                <a:spcPts val="0"/>
              </a:spcBef>
            </a:pPr>
            <a:endParaRPr lang="en-US" altLang="ko-KR" sz="2000" dirty="0" smtClean="0">
              <a:solidFill>
                <a:schemeClr val="accent2">
                  <a:lumMod val="50000"/>
                </a:schemeClr>
              </a:solidFill>
              <a:ea typeface="굴림" pitchFamily="50" charset="-127"/>
            </a:endParaRPr>
          </a:p>
          <a:p>
            <a:pPr>
              <a:spcBef>
                <a:spcPts val="0"/>
              </a:spcBef>
            </a:pPr>
            <a:r>
              <a:rPr lang="en-US" altLang="ko-KR" sz="2000" dirty="0" smtClean="0">
                <a:solidFill>
                  <a:schemeClr val="accent2">
                    <a:lumMod val="50000"/>
                  </a:schemeClr>
                </a:solidFill>
                <a:ea typeface="굴림" pitchFamily="50" charset="-127"/>
              </a:rPr>
              <a:t>Population </a:t>
            </a:r>
            <a:r>
              <a:rPr lang="en-US" altLang="ko-KR" sz="2000" dirty="0">
                <a:solidFill>
                  <a:schemeClr val="accent2">
                    <a:lumMod val="50000"/>
                  </a:schemeClr>
                </a:solidFill>
                <a:ea typeface="굴림" pitchFamily="50" charset="-127"/>
              </a:rPr>
              <a:t>Informatics Research Group</a:t>
            </a:r>
          </a:p>
          <a:p>
            <a:pPr>
              <a:spcBef>
                <a:spcPts val="0"/>
              </a:spcBef>
            </a:pPr>
            <a:r>
              <a:rPr lang="en-US" altLang="ko-KR" sz="2000" dirty="0">
                <a:solidFill>
                  <a:schemeClr val="accent2">
                    <a:lumMod val="50000"/>
                  </a:schemeClr>
                </a:solidFill>
                <a:ea typeface="굴림" pitchFamily="50" charset="-127"/>
              </a:rPr>
              <a:t>http://research.tamhsc.edu/pinformatics</a:t>
            </a:r>
            <a:endParaRPr lang="en-US" sz="2000" dirty="0">
              <a:solidFill>
                <a:schemeClr val="accent2">
                  <a:lumMod val="50000"/>
                </a:schemeClr>
              </a:solidFill>
              <a:ea typeface="굴림" pitchFamily="50" charset="-127"/>
            </a:endParaRPr>
          </a:p>
          <a:p>
            <a:r>
              <a:rPr lang="en-US" sz="2000" dirty="0" smtClean="0">
                <a:solidFill>
                  <a:schemeClr val="accent2">
                    <a:lumMod val="50000"/>
                  </a:schemeClr>
                </a:solidFill>
                <a:ea typeface="굴림" pitchFamily="50" charset="-127"/>
              </a:rPr>
              <a:t>kum@tamu.edu</a:t>
            </a:r>
            <a:endParaRPr lang="en-US" sz="2000" dirty="0">
              <a:solidFill>
                <a:schemeClr val="accent2">
                  <a:lumMod val="50000"/>
                </a:schemeClr>
              </a:solidFill>
              <a:ea typeface="굴림" pitchFamily="50" charset="-127"/>
            </a:endParaRPr>
          </a:p>
        </p:txBody>
      </p:sp>
    </p:spTree>
    <p:extLst>
      <p:ext uri="{BB962C8B-B14F-4D97-AF65-F5344CB8AC3E}">
        <p14:creationId xmlns:p14="http://schemas.microsoft.com/office/powerpoint/2010/main" val="3891368791"/>
      </p:ext>
    </p:extLst>
  </p:cSld>
  <p:clrMapOvr>
    <a:masterClrMapping/>
  </p:clrMapOvr>
  <mc:AlternateContent xmlns:mc="http://schemas.openxmlformats.org/markup-compatibility/2006" xmlns:p14="http://schemas.microsoft.com/office/powerpoint/2010/main">
    <mc:Choice Requires="p14">
      <p:transition spd="slow" p14:dur="2000" advTm="1343"/>
    </mc:Choice>
    <mc:Fallback xmlns="">
      <p:transition spd="slow" advTm="1343"/>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 Information Privacy</a:t>
            </a:r>
            <a:endParaRPr lang="en-US" dirty="0"/>
          </a:p>
        </p:txBody>
      </p:sp>
      <p:sp>
        <p:nvSpPr>
          <p:cNvPr id="3" name="Content Placeholder 2"/>
          <p:cNvSpPr>
            <a:spLocks noGrp="1"/>
          </p:cNvSpPr>
          <p:nvPr>
            <p:ph idx="1"/>
          </p:nvPr>
        </p:nvSpPr>
        <p:spPr/>
        <p:txBody>
          <a:bodyPr/>
          <a:lstStyle/>
          <a:p>
            <a:r>
              <a:rPr lang="en-US" dirty="0" smtClean="0"/>
              <a:t>What is </a:t>
            </a:r>
            <a:r>
              <a:rPr lang="en-US" i="1" dirty="0" smtClean="0"/>
              <a:t>information</a:t>
            </a:r>
            <a:r>
              <a:rPr lang="en-US" dirty="0" smtClean="0"/>
              <a:t> privacy?</a:t>
            </a:r>
          </a:p>
          <a:p>
            <a:r>
              <a:rPr lang="en-US" dirty="0" smtClean="0"/>
              <a:t>Privacy vs confidentiality </a:t>
            </a:r>
          </a:p>
          <a:p>
            <a:pPr lvl="1"/>
            <a:r>
              <a:rPr lang="en-US" dirty="0" smtClean="0"/>
              <a:t>don’t ask vs don’t tell</a:t>
            </a:r>
          </a:p>
          <a:p>
            <a:r>
              <a:rPr lang="en-US" dirty="0" smtClean="0"/>
              <a:t>Privacy vs security</a:t>
            </a:r>
          </a:p>
          <a:p>
            <a:r>
              <a:rPr lang="en-US" dirty="0" smtClean="0"/>
              <a:t>PHI: Protected Health Information</a:t>
            </a:r>
          </a:p>
          <a:p>
            <a:r>
              <a:rPr lang="en-US" dirty="0" smtClean="0"/>
              <a:t>PII: Personally Identifiable Information</a:t>
            </a:r>
            <a:endParaRPr lang="en-US" dirty="0"/>
          </a:p>
        </p:txBody>
      </p:sp>
    </p:spTree>
    <p:extLst>
      <p:ext uri="{BB962C8B-B14F-4D97-AF65-F5344CB8AC3E}">
        <p14:creationId xmlns:p14="http://schemas.microsoft.com/office/powerpoint/2010/main" val="11509467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pic>
        <p:nvPicPr>
          <p:cNvPr id="12" name="Content Placeholder 5"/>
          <p:cNvPicPr>
            <a:picLocks noChangeAspect="1"/>
          </p:cNvPicPr>
          <p:nvPr/>
        </p:nvPicPr>
        <p:blipFill>
          <a:blip r:embed="rId3"/>
          <a:srcRect/>
          <a:stretch>
            <a:fillRect/>
          </a:stretch>
        </p:blipFill>
        <p:spPr bwMode="auto">
          <a:xfrm>
            <a:off x="6019800" y="4343400"/>
            <a:ext cx="3001821" cy="2367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3076" name="Content Placeholder 11"/>
          <p:cNvSpPr>
            <a:spLocks noGrp="1"/>
          </p:cNvSpPr>
          <p:nvPr>
            <p:ph idx="1"/>
          </p:nvPr>
        </p:nvSpPr>
        <p:spPr>
          <a:xfrm>
            <a:off x="457200" y="1600200"/>
            <a:ext cx="6172200" cy="4525963"/>
          </a:xfrm>
        </p:spPr>
        <p:txBody>
          <a:bodyPr>
            <a:normAutofit fontScale="70000" lnSpcReduction="20000"/>
          </a:bodyPr>
          <a:lstStyle/>
          <a:p>
            <a:pPr defTabSz="934974">
              <a:defRPr/>
            </a:pPr>
            <a:r>
              <a:rPr lang="en-US" dirty="0"/>
              <a:t>The ability to answer </a:t>
            </a:r>
            <a:r>
              <a:rPr lang="en-US" dirty="0">
                <a:solidFill>
                  <a:srgbClr val="C00000"/>
                </a:solidFill>
              </a:rPr>
              <a:t>questions about human populations</a:t>
            </a:r>
            <a:r>
              <a:rPr lang="en-US" dirty="0"/>
              <a:t> in near real time using distributed datasets that are large, complex, and diverse has the potential to transform social, behavioral, economic, and health sciences. </a:t>
            </a:r>
          </a:p>
          <a:p>
            <a:pPr defTabSz="934974">
              <a:defRPr/>
            </a:pPr>
            <a:r>
              <a:rPr lang="en-US" dirty="0" smtClean="0"/>
              <a:t>The </a:t>
            </a:r>
            <a:r>
              <a:rPr lang="en-US" dirty="0"/>
              <a:t>results could lead to more informed and effective policy decisions and allocations of public resources. </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spTree>
    <p:extLst>
      <p:ext uri="{BB962C8B-B14F-4D97-AF65-F5344CB8AC3E}">
        <p14:creationId xmlns:p14="http://schemas.microsoft.com/office/powerpoint/2010/main" val="1010926463"/>
      </p:ext>
    </p:extLst>
  </p:cSld>
  <p:clrMapOvr>
    <a:masterClrMapping/>
  </p:clrMapOvr>
  <mc:AlternateContent xmlns:mc="http://schemas.openxmlformats.org/markup-compatibility/2006">
    <mc:Choice xmlns:p14="http://schemas.microsoft.com/office/powerpoint/2010/main" Requires="p14">
      <p:transition spd="slow" p14:dur="2000" advTm="9683"/>
    </mc:Choice>
    <mc:Fallback>
      <p:transition spd="slow" advTm="9683"/>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 Informed Consent</a:t>
            </a:r>
            <a:endParaRPr lang="en-US" dirty="0"/>
          </a:p>
        </p:txBody>
      </p:sp>
      <p:sp>
        <p:nvSpPr>
          <p:cNvPr id="3" name="Content Placeholder 2"/>
          <p:cNvSpPr>
            <a:spLocks noGrp="1"/>
          </p:cNvSpPr>
          <p:nvPr>
            <p:ph idx="1"/>
          </p:nvPr>
        </p:nvSpPr>
        <p:spPr/>
        <p:txBody>
          <a:bodyPr/>
          <a:lstStyle/>
          <a:p>
            <a:r>
              <a:rPr lang="en-US" dirty="0" smtClean="0"/>
              <a:t>Opt in</a:t>
            </a:r>
          </a:p>
          <a:p>
            <a:r>
              <a:rPr lang="en-US" dirty="0" smtClean="0"/>
              <a:t>Opt out</a:t>
            </a:r>
          </a:p>
          <a:p>
            <a:r>
              <a:rPr lang="en-US" smtClean="0"/>
              <a:t>Blanket consent</a:t>
            </a:r>
            <a:endParaRPr lang="en-US" dirty="0"/>
          </a:p>
        </p:txBody>
      </p:sp>
    </p:spTree>
    <p:extLst>
      <p:ext uri="{BB962C8B-B14F-4D97-AF65-F5344CB8AC3E}">
        <p14:creationId xmlns:p14="http://schemas.microsoft.com/office/powerpoint/2010/main" val="33050805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 Disclosure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Identity disclosure</a:t>
            </a:r>
          </a:p>
          <a:p>
            <a:r>
              <a:rPr lang="en-US" dirty="0" smtClean="0"/>
              <a:t>Attribute disclosure</a:t>
            </a:r>
          </a:p>
          <a:p>
            <a:r>
              <a:rPr lang="en-US" dirty="0" smtClean="0"/>
              <a:t>Harm from disclosure</a:t>
            </a:r>
          </a:p>
          <a:p>
            <a:pPr lvl="1"/>
            <a:r>
              <a:rPr lang="en-US" dirty="0" smtClean="0"/>
              <a:t>Identity theft: SSN, Name, DOB</a:t>
            </a:r>
          </a:p>
          <a:p>
            <a:pPr lvl="1"/>
            <a:r>
              <a:rPr lang="en-US" dirty="0" smtClean="0"/>
              <a:t>HIV status</a:t>
            </a:r>
          </a:p>
          <a:p>
            <a:r>
              <a:rPr lang="en-US" dirty="0" smtClean="0"/>
              <a:t>Group disclosure</a:t>
            </a:r>
          </a:p>
          <a:p>
            <a:r>
              <a:rPr lang="en-US" dirty="0" smtClean="0"/>
              <a:t>Partial disclosure</a:t>
            </a:r>
          </a:p>
          <a:p>
            <a:r>
              <a:rPr lang="en-US" dirty="0" smtClean="0"/>
              <a:t>Incremental disclosure</a:t>
            </a:r>
          </a:p>
          <a:p>
            <a:r>
              <a:rPr lang="en-US" dirty="0" smtClean="0"/>
              <a:t>Minimum necessary standard</a:t>
            </a:r>
          </a:p>
          <a:p>
            <a:pPr lvl="1"/>
            <a:r>
              <a:rPr lang="en-US" dirty="0" smtClean="0"/>
              <a:t>Cost of implementation?</a:t>
            </a:r>
            <a:endParaRPr lang="en-US" dirty="0"/>
          </a:p>
        </p:txBody>
      </p:sp>
    </p:spTree>
    <p:extLst>
      <p:ext uri="{BB962C8B-B14F-4D97-AF65-F5344CB8AC3E}">
        <p14:creationId xmlns:p14="http://schemas.microsoft.com/office/powerpoint/2010/main" val="15917008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decouple_creati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900" y="2001838"/>
            <a:ext cx="7799388" cy="410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noAutofit/>
          </a:bodyPr>
          <a:lstStyle/>
          <a:p>
            <a:r>
              <a:rPr lang="en-US" altLang="en-US" sz="3200" dirty="0" smtClean="0"/>
              <a:t>Decoupled Data :</a:t>
            </a:r>
            <a:br>
              <a:rPr lang="en-US" altLang="en-US" sz="3200" dirty="0" smtClean="0"/>
            </a:br>
            <a:r>
              <a:rPr lang="en-US" altLang="en-US" sz="3200" dirty="0" smtClean="0"/>
              <a:t>Identity disclosure w/o attribute disclosure</a:t>
            </a:r>
          </a:p>
        </p:txBody>
      </p:sp>
    </p:spTree>
    <p:extLst>
      <p:ext uri="{BB962C8B-B14F-4D97-AF65-F5344CB8AC3E}">
        <p14:creationId xmlns:p14="http://schemas.microsoft.com/office/powerpoint/2010/main" val="274865323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normAutofit fontScale="90000"/>
          </a:bodyPr>
          <a:lstStyle/>
          <a:p>
            <a:r>
              <a:rPr lang="en-US" altLang="en-US" smtClean="0"/>
              <a:t>Identifiability and Sensitivity of Information</a:t>
            </a:r>
          </a:p>
        </p:txBody>
      </p:sp>
      <p:pic>
        <p:nvPicPr>
          <p:cNvPr id="65539"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52513" y="2289175"/>
            <a:ext cx="7610475" cy="3157538"/>
          </a:xfrm>
        </p:spPr>
      </p:pic>
      <p:sp>
        <p:nvSpPr>
          <p:cNvPr id="4" name="Oval 3"/>
          <p:cNvSpPr>
            <a:spLocks noChangeArrowheads="1"/>
          </p:cNvSpPr>
          <p:nvPr/>
        </p:nvSpPr>
        <p:spPr bwMode="auto">
          <a:xfrm rot="1154389">
            <a:off x="2978150" y="2703513"/>
            <a:ext cx="5727700" cy="1463675"/>
          </a:xfrm>
          <a:prstGeom prst="ellipse">
            <a:avLst/>
          </a:prstGeom>
          <a:solidFill>
            <a:srgbClr val="C00000">
              <a:alpha val="50195"/>
            </a:srgbClr>
          </a:solidFill>
          <a:ln w="9525" algn="ctr">
            <a:solidFill>
              <a:srgbClr val="C00000"/>
            </a:solidFill>
            <a:round/>
            <a:headEnd/>
            <a:tailEnd/>
          </a:ln>
        </p:spPr>
        <p:txBody>
          <a:bodyPr/>
          <a:lstStyle>
            <a:lvl1pPr>
              <a:buFont typeface="Wingdings" pitchFamily="2" charset="2"/>
              <a:buChar char="ü"/>
              <a:defRPr kumimoji="1" sz="2800">
                <a:solidFill>
                  <a:schemeClr val="tx1"/>
                </a:solidFill>
                <a:latin typeface="Arial" charset="0"/>
              </a:defRPr>
            </a:lvl1pPr>
            <a:lvl2pPr marL="742950" indent="-285750">
              <a:buChar char="–"/>
              <a:defRPr kumimoji="1" sz="2400">
                <a:solidFill>
                  <a:schemeClr val="tx1"/>
                </a:solidFill>
                <a:latin typeface="Arial" charset="0"/>
              </a:defRPr>
            </a:lvl2pPr>
            <a:lvl3pPr marL="1143000" indent="-228600">
              <a:defRPr kumimoji="1" sz="2000">
                <a:solidFill>
                  <a:schemeClr val="tx1"/>
                </a:solidFill>
                <a:latin typeface="Arial" charset="0"/>
              </a:defRPr>
            </a:lvl3pPr>
            <a:lvl4pPr marL="1600200" indent="-228600">
              <a:buChar char="–"/>
              <a:defRPr kumimoji="1">
                <a:solidFill>
                  <a:schemeClr val="tx1"/>
                </a:solidFill>
                <a:latin typeface="Arial" charset="0"/>
              </a:defRPr>
            </a:lvl4pPr>
            <a:lvl5pPr marL="2057400" indent="-228600">
              <a:buChar char="»"/>
              <a:defRPr kumimoji="1" sz="1600">
                <a:solidFill>
                  <a:schemeClr val="tx1"/>
                </a:solidFill>
                <a:latin typeface="Arial" charset="0"/>
              </a:defRPr>
            </a:lvl5pPr>
            <a:lvl6pPr marL="2514600" indent="-228600" eaLnBrk="0" fontAlgn="base" hangingPunct="0">
              <a:spcBef>
                <a:spcPct val="20000"/>
              </a:spcBef>
              <a:spcAft>
                <a:spcPct val="0"/>
              </a:spcAft>
              <a:buClr>
                <a:schemeClr val="accent1"/>
              </a:buClr>
              <a:buChar char="»"/>
              <a:defRPr kumimoji="1" sz="1600">
                <a:solidFill>
                  <a:schemeClr val="tx1"/>
                </a:solidFill>
                <a:latin typeface="Arial" charset="0"/>
              </a:defRPr>
            </a:lvl6pPr>
            <a:lvl7pPr marL="2971800" indent="-228600" eaLnBrk="0" fontAlgn="base" hangingPunct="0">
              <a:spcBef>
                <a:spcPct val="20000"/>
              </a:spcBef>
              <a:spcAft>
                <a:spcPct val="0"/>
              </a:spcAft>
              <a:buClr>
                <a:schemeClr val="accent1"/>
              </a:buClr>
              <a:buChar char="»"/>
              <a:defRPr kumimoji="1" sz="1600">
                <a:solidFill>
                  <a:schemeClr val="tx1"/>
                </a:solidFill>
                <a:latin typeface="Arial" charset="0"/>
              </a:defRPr>
            </a:lvl7pPr>
            <a:lvl8pPr marL="3429000" indent="-228600" eaLnBrk="0" fontAlgn="base" hangingPunct="0">
              <a:spcBef>
                <a:spcPct val="20000"/>
              </a:spcBef>
              <a:spcAft>
                <a:spcPct val="0"/>
              </a:spcAft>
              <a:buClr>
                <a:schemeClr val="accent1"/>
              </a:buClr>
              <a:buChar char="»"/>
              <a:defRPr kumimoji="1" sz="1600">
                <a:solidFill>
                  <a:schemeClr val="tx1"/>
                </a:solidFill>
                <a:latin typeface="Arial" charset="0"/>
              </a:defRPr>
            </a:lvl8pPr>
            <a:lvl9pPr marL="3886200" indent="-228600" eaLnBrk="0" fontAlgn="base" hangingPunct="0">
              <a:spcBef>
                <a:spcPct val="20000"/>
              </a:spcBef>
              <a:spcAft>
                <a:spcPct val="0"/>
              </a:spcAft>
              <a:buClr>
                <a:schemeClr val="accent1"/>
              </a:buClr>
              <a:buChar char="»"/>
              <a:defRPr kumimoji="1" sz="1600">
                <a:solidFill>
                  <a:schemeClr val="tx1"/>
                </a:solidFill>
                <a:latin typeface="Arial" charset="0"/>
              </a:defRPr>
            </a:lvl9pPr>
          </a:lstStyle>
          <a:p>
            <a:pPr>
              <a:buFontTx/>
              <a:buChar char="•"/>
            </a:pPr>
            <a:endParaRPr lang="en-US" altLang="en-US" sz="1400">
              <a:latin typeface="Times New Roman" pitchFamily="18" charset="0"/>
            </a:endParaRPr>
          </a:p>
        </p:txBody>
      </p:sp>
    </p:spTree>
    <p:custDataLst>
      <p:tags r:id="rId1"/>
    </p:custDataLst>
    <p:extLst>
      <p:ext uri="{BB962C8B-B14F-4D97-AF65-F5344CB8AC3E}">
        <p14:creationId xmlns:p14="http://schemas.microsoft.com/office/powerpoint/2010/main" val="3442499630"/>
      </p:ext>
    </p:extLst>
  </p:cSld>
  <p:clrMapOvr>
    <a:masterClrMapping/>
  </p:clrMapOvr>
  <p:transition spd="slow" advTm="5193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endParaRPr lang="en-US" altLang="en-US" smtClean="0"/>
          </a:p>
        </p:txBody>
      </p:sp>
      <p:pic>
        <p:nvPicPr>
          <p:cNvPr id="62467"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0"/>
            <a:ext cx="7850187" cy="34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1143000" y="3456021"/>
            <a:ext cx="7832725" cy="3401979"/>
          </a:xfrm>
        </p:spPr>
      </p:pic>
      <p:sp>
        <p:nvSpPr>
          <p:cNvPr id="5" name="Title 1"/>
          <p:cNvSpPr txBox="1">
            <a:spLocks/>
          </p:cNvSpPr>
          <p:nvPr/>
        </p:nvSpPr>
        <p:spPr>
          <a:xfrm>
            <a:off x="1219200" y="76200"/>
            <a:ext cx="7620000" cy="533400"/>
          </a:xfrm>
          <a:prstGeom prst="rect">
            <a:avLst/>
          </a:prstGeom>
          <a:solidFill>
            <a:schemeClr val="accent2">
              <a:lumMod val="20000"/>
              <a:lumOff val="80000"/>
            </a:schemeClr>
          </a:solidFill>
        </p:spPr>
        <p:txBody>
          <a:bodyPr anchor="ctr">
            <a:no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Calibri" panose="020F0502020204030204" pitchFamily="34" charset="0"/>
                <a:ea typeface="+mj-ea"/>
                <a:cs typeface="Arial" panose="020B0604020202020204" pitchFamily="34" charset="0"/>
              </a:defRPr>
            </a:lvl1pPr>
            <a:extLst/>
          </a:lstStyle>
          <a:p>
            <a:r>
              <a:rPr lang="en-US" altLang="en-US" sz="3200" dirty="0" smtClean="0"/>
              <a:t>Partial disclosure</a:t>
            </a:r>
          </a:p>
        </p:txBody>
      </p:sp>
    </p:spTree>
    <p:extLst>
      <p:ext uri="{BB962C8B-B14F-4D97-AF65-F5344CB8AC3E}">
        <p14:creationId xmlns:p14="http://schemas.microsoft.com/office/powerpoint/2010/main" val="19205796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Autofit/>
          </a:bodyPr>
          <a:lstStyle/>
          <a:p>
            <a:pPr marL="342900" indent="-342900"/>
            <a:r>
              <a:rPr lang="en-US" altLang="en-US" sz="3600" dirty="0" smtClean="0"/>
              <a:t>Chaffing &amp; Universe Manipulation</a:t>
            </a:r>
            <a:br>
              <a:rPr lang="en-US" altLang="en-US" sz="3600" dirty="0" smtClean="0"/>
            </a:br>
            <a:r>
              <a:rPr lang="en-US" altLang="en-US" sz="3600" dirty="0" smtClean="0"/>
              <a:t>Protection against group disclosure</a:t>
            </a:r>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1600200"/>
            <a:ext cx="7926388"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692058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Case Studies</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5305498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Regional Record Linkage </a:t>
            </a:r>
            <a:r>
              <a:rPr lang="en-US" dirty="0"/>
              <a:t>Centers</a:t>
            </a:r>
            <a:br>
              <a:rPr lang="en-US" dirty="0"/>
            </a:br>
            <a:r>
              <a:rPr lang="en-US" sz="3600" dirty="0"/>
              <a:t>Population Data Linkage </a:t>
            </a:r>
            <a:r>
              <a:rPr lang="en-US" sz="3600" dirty="0" smtClean="0"/>
              <a:t>Network</a:t>
            </a:r>
            <a:endParaRPr lang="en-US" sz="3600" dirty="0"/>
          </a:p>
        </p:txBody>
      </p:sp>
      <p:pic>
        <p:nvPicPr>
          <p:cNvPr id="4" name="Picture 3"/>
          <p:cNvPicPr>
            <a:picLocks noChangeAspect="1"/>
          </p:cNvPicPr>
          <p:nvPr/>
        </p:nvPicPr>
        <p:blipFill>
          <a:blip r:embed="rId3"/>
          <a:stretch>
            <a:fillRect/>
          </a:stretch>
        </p:blipFill>
        <p:spPr>
          <a:xfrm>
            <a:off x="1752600" y="1291246"/>
            <a:ext cx="5595938" cy="5566754"/>
          </a:xfrm>
          <a:prstGeom prst="rect">
            <a:avLst/>
          </a:prstGeom>
        </p:spPr>
      </p:pic>
    </p:spTree>
    <p:extLst>
      <p:ext uri="{BB962C8B-B14F-4D97-AF65-F5344CB8AC3E}">
        <p14:creationId xmlns:p14="http://schemas.microsoft.com/office/powerpoint/2010/main" val="42491925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Cancer care among the poor</a:t>
            </a:r>
            <a:endParaRPr lang="en-US" dirty="0"/>
          </a:p>
        </p:txBody>
      </p:sp>
      <p:sp>
        <p:nvSpPr>
          <p:cNvPr id="3" name="Content Placeholder 2"/>
          <p:cNvSpPr>
            <a:spLocks noGrp="1"/>
          </p:cNvSpPr>
          <p:nvPr>
            <p:ph idx="1"/>
          </p:nvPr>
        </p:nvSpPr>
        <p:spPr/>
        <p:txBody>
          <a:bodyPr>
            <a:normAutofit lnSpcReduction="10000"/>
          </a:bodyPr>
          <a:lstStyle/>
          <a:p>
            <a:r>
              <a:rPr lang="en-US" dirty="0"/>
              <a:t>Linked the New York central cancer registry with Medicaid enrollment and claims files to assess cancer care among the poor</a:t>
            </a:r>
          </a:p>
          <a:p>
            <a:r>
              <a:rPr lang="en-US" dirty="0" smtClean="0"/>
              <a:t>Yung </a:t>
            </a:r>
            <a:r>
              <a:rPr lang="en-US" dirty="0"/>
              <a:t>RL, Chen K, Abel GA, et al. Cancer disparities in the context of Medicaid insurance: a comparison of survival for acute myeloid leukemia and Hodgkin's lymphoma by Medicaid enrollment. Oncologist 2011;16(8):1082-91</a:t>
            </a:r>
          </a:p>
        </p:txBody>
      </p:sp>
    </p:spTree>
    <p:extLst>
      <p:ext uri="{BB962C8B-B14F-4D97-AF65-F5344CB8AC3E}">
        <p14:creationId xmlns:p14="http://schemas.microsoft.com/office/powerpoint/2010/main" val="200528268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data wrangling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Reusable code</a:t>
            </a:r>
          </a:p>
          <a:p>
            <a:pPr lvl="1"/>
            <a:r>
              <a:rPr lang="en-US" dirty="0" smtClean="0"/>
              <a:t>SAS macros, </a:t>
            </a:r>
            <a:r>
              <a:rPr lang="en-US" dirty="0" err="1" smtClean="0"/>
              <a:t>stata</a:t>
            </a:r>
            <a:r>
              <a:rPr lang="en-US" dirty="0" smtClean="0"/>
              <a:t> &amp; R: user defined</a:t>
            </a:r>
          </a:p>
          <a:p>
            <a:pPr lvl="1"/>
            <a:r>
              <a:rPr lang="en-US" dirty="0"/>
              <a:t>Write your own</a:t>
            </a:r>
          </a:p>
          <a:p>
            <a:pPr lvl="1"/>
            <a:r>
              <a:rPr lang="en-US" dirty="0"/>
              <a:t>Download others: Read others and modify</a:t>
            </a:r>
          </a:p>
          <a:p>
            <a:pPr lvl="1"/>
            <a:r>
              <a:rPr lang="en-US" dirty="0" smtClean="0"/>
              <a:t>Per data, accumulate custom tools for the data </a:t>
            </a:r>
          </a:p>
          <a:p>
            <a:pPr lvl="2"/>
            <a:r>
              <a:rPr lang="en-US" dirty="0" smtClean="0"/>
              <a:t>Keep it organized so you can find it when you need it</a:t>
            </a:r>
          </a:p>
          <a:p>
            <a:pPr lvl="2"/>
            <a:r>
              <a:rPr lang="en-US" dirty="0" smtClean="0"/>
              <a:t>Keep it general enough so it can be used more widely</a:t>
            </a:r>
          </a:p>
          <a:p>
            <a:pPr lvl="1"/>
            <a:r>
              <a:rPr lang="en-US" dirty="0" smtClean="0"/>
              <a:t>Learn basic</a:t>
            </a:r>
          </a:p>
          <a:p>
            <a:pPr lvl="2"/>
            <a:r>
              <a:rPr lang="en-US" dirty="0" smtClean="0"/>
              <a:t>Programming concepts: loops, conditionals, flow diagram</a:t>
            </a:r>
          </a:p>
          <a:p>
            <a:pPr lvl="2"/>
            <a:r>
              <a:rPr lang="en-US" dirty="0" smtClean="0"/>
              <a:t>Software Engineering</a:t>
            </a:r>
          </a:p>
        </p:txBody>
      </p:sp>
    </p:spTree>
    <p:extLst>
      <p:ext uri="{BB962C8B-B14F-4D97-AF65-F5344CB8AC3E}">
        <p14:creationId xmlns:p14="http://schemas.microsoft.com/office/powerpoint/2010/main" val="512030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smtClean="0"/>
              <a:t>Why not </a:t>
            </a:r>
            <a:r>
              <a:rPr lang="en-US" dirty="0"/>
              <a:t>r</a:t>
            </a:r>
            <a:r>
              <a:rPr lang="en-US" dirty="0" smtClean="0"/>
              <a:t>eap the benefits too ?</a:t>
            </a:r>
            <a:endParaRPr lang="en-US" dirty="0"/>
          </a:p>
        </p:txBody>
      </p:sp>
      <p:pic>
        <p:nvPicPr>
          <p:cNvPr id="12" name="Content Placeholder 5"/>
          <p:cNvPicPr>
            <a:picLocks noChangeAspect="1"/>
          </p:cNvPicPr>
          <p:nvPr/>
        </p:nvPicPr>
        <p:blipFill>
          <a:blip r:embed="rId3"/>
          <a:srcRect/>
          <a:stretch>
            <a:fillRect/>
          </a:stretch>
        </p:blipFill>
        <p:spPr bwMode="auto">
          <a:xfrm>
            <a:off x="6019800" y="4343400"/>
            <a:ext cx="3001821" cy="2367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sp>
        <p:nvSpPr>
          <p:cNvPr id="3076" name="Content Placeholder 11"/>
          <p:cNvSpPr>
            <a:spLocks noGrp="1"/>
          </p:cNvSpPr>
          <p:nvPr>
            <p:ph idx="1"/>
          </p:nvPr>
        </p:nvSpPr>
        <p:spPr>
          <a:xfrm>
            <a:off x="457200" y="1600200"/>
            <a:ext cx="6172200" cy="4525963"/>
          </a:xfrm>
        </p:spPr>
        <p:txBody>
          <a:bodyPr>
            <a:normAutofit fontScale="70000" lnSpcReduction="20000"/>
          </a:bodyPr>
          <a:lstStyle/>
          <a:p>
            <a:pPr defTabSz="934974">
              <a:defRPr/>
            </a:pPr>
            <a:r>
              <a:rPr lang="en-US" dirty="0"/>
              <a:t>The ability to answer questions about human populations in </a:t>
            </a:r>
            <a:r>
              <a:rPr lang="en-US" dirty="0">
                <a:solidFill>
                  <a:srgbClr val="C00000"/>
                </a:solidFill>
              </a:rPr>
              <a:t>near real time </a:t>
            </a:r>
            <a:r>
              <a:rPr lang="en-US" dirty="0"/>
              <a:t>using distributed datasets that are large, complex, and diverse has the potential to transform social, behavioral, economic, and health sciences. </a:t>
            </a:r>
          </a:p>
          <a:p>
            <a:pPr defTabSz="934974">
              <a:defRPr/>
            </a:pPr>
            <a:r>
              <a:rPr lang="en-US" dirty="0" smtClean="0"/>
              <a:t>The </a:t>
            </a:r>
            <a:r>
              <a:rPr lang="en-US" dirty="0"/>
              <a:t>results could lead to more informed and effective policy decisions and allocations of public resources. </a:t>
            </a:r>
          </a:p>
          <a:p>
            <a:pPr lvl="1"/>
            <a:r>
              <a:rPr lang="en-US" dirty="0" smtClean="0"/>
              <a:t>What is the long term impact of moving to managed care ?</a:t>
            </a:r>
          </a:p>
          <a:p>
            <a:pPr lvl="1"/>
            <a:r>
              <a:rPr lang="en-US" dirty="0" smtClean="0"/>
              <a:t>What effect does teacher pay in middle school have on college grades?</a:t>
            </a:r>
          </a:p>
          <a:p>
            <a:r>
              <a:rPr lang="en-US" dirty="0" smtClean="0"/>
              <a:t>The answers could easily be derived from relevant data sets </a:t>
            </a:r>
            <a:endParaRPr lang="en-US" dirty="0"/>
          </a:p>
        </p:txBody>
      </p:sp>
      <p:sp>
        <p:nvSpPr>
          <p:cNvPr id="2" name="AutoShape 6" descr="data:image/jpeg;base64,/9j/4AAQSkZJRgABAQAAAQABAAD/2wCEAAkGBxQSEhQUEhQVFBQVFxgVFRgXGBUXGBgWFhcXFxgXGBgYHCggGBolHBUXITEhJSkrLi4uFx8zODMsNygtLisBCgoKDg0OGxAQGy8kICYsLCwsLywsLCwvLCwsLCwsLCwsLSwsLCwsNCwsLCwsLCwsLCwsLCwsLCwsLCwsLCwsLP/AABEIAMcA/QMBIgACEQEDEQH/xAAcAAABBQEBAQAAAAAAAAAAAAAGAAEDBAUCBwj/xABEEAACAQIEAwYDBQYEBAYDAAABAhEAAwQSITEFQVEGEyJhcZEHgaEUMkKxwVJygtHh8CNikvEkQ7LCM0RTY4OiFRYX/8QAGwEAAgMBAQEAAAAAAAAAAAAAAAQBAgMFBgf/xAAwEQACAgEEAQIEBQQDAQAAAAAAAQIDEQQSITFBBXETIlGxFGGBkfAjocHRMjPxFf/aAAwDAQACEQMRAD8A9mpxSpVICp6VKgBUhSp4oAUUjSpUAOKVKkKAFSp6VACilSpUAPTUppUAKlSrM41x7D4RC9+4qaSFkZ2/dXc0AadKvLm+MlkvC2GyidWYSddDA2om4J2+wmJYICbbtsGj86jJO1hVFKkDSqSBUqVNQAqanpqAFTU9NQAq5rquaCBUxFOaY0Ad09NT0EipUiaj+0pMZlnpIqAJaRpU9SA1OKVKKAFSpU9ACpUqVACNRPiUEyw031/lQx2n46Vc2kaNPEZj60D4nH20l8mduWrAE+WsmawldzhG8aG1lnr+HxC3BKEMPKpa8a7L9sHa8xJyICAq6QDzmTrrHnXq/D+Irdtl5HhHi8tzPppV42Z4fZSdbjz4A34n9vfsK9xYg4l1mdxaQ/iPVjBgV4ng7d/GXGLO7udWdyW8+Zqr2n4m2KxeIvMZz3HI8lzEIPkoAo0+GNle7LtABLanTp1qt1myOTTT1KcsMD+K8Ku2T4x/FyqtaxhQDXVSIgmRHMHlXrvafBoy6wQ2gjWekRXknGMMbTlSN9qrTd8Thmt9Cgt0ej3n4VdrmxVs2b7ZrqAFSRqybanYkH33o/r5f7CcYOFxdm4ToHCt+63hI6bGvp8GRNboUkPSpVW4jjrdi21284S2glmOwH8/KpKlilXi3aT4z3GbJgbaog/5l0FmI8kBhdOsmuOBfGLEA/8AE2rd1RzQG246bkqfYUAe101ZnZ3tDYx1vvMO+YAwynRlPRl5etahoAY01dGuTQAxpq6pqCDqkzQJNPUGL2A6nWobwiyWQd7T8QuFCtvTVZ8xmk/QGsgYY3bwOcxo+kaMuZSPTxCifE4USCR/eo/WqRwqqSwgCIMRuPTblScpSbG4Rjg1sBcgfnWgjzQknF0DAK6liDlWRJ66b7itrhGLzsR5A6/35/Stq7PBjZW1yaV64FUsdgJNDGP4+RrBmCVUHl59TWv2jY9ywHOKHMFgQ8Mf943PptUWzecImqCayznhvHLjLnLEA6ESdDoJHkZom4TxHvBDb7fOsP8A/FqAfccuc/nUuAwzI05pnpVY2MtOteAqrm40AnoCfpXNo6CucUYR5/ZP5Uy+hddnmVvAtiXYtADEliTJOu2nSr79ll8qbgGFe2Xzg+CV9RuCB6VscN4j3oaUZMp2dSpI661zIRz2dOUnF4QIYrszasq3hBUmefv/AEqx8P8AEO1/GWdSncGBvsSBGv8AmNaOL4mtxmthHkDco4X/AFRFU/hThLi4rFl9oyjTeHOvpWtX/YUu5rZ4jxfAPZci4jIT4oYGYbUT5xFejdg+E97hAoZk3mIBMkEEk7UV/FnsacTluWlGfYgDdpGu+8AjXTXcUI9kMT9nv4jCi4WyEKmbc5VIaOUAjcaVrqU3DK8cmWlklLH14CTieEYJbjUW2I5E7HdekGgjtl2ft20D2hAiYEmfeiW9xDFXsyIqr4yimZOgESOUyI9adOCXcTZZAJe2oJCmRJuKDB8hO3SlalJSWB+6KVbcjzfhHD2ZypHSQdPzr6f4CT9mszM92o130UDXzoS4F2EtZbF1wwuFBnB1nw5RPIEb6UdWLWVQo2UAa+WldJZOPJrGDqvEviXxF8fxMYEErYw0Zh+1cZQ5b5BgB869uryLivDI49iWIy95atXE038CW2PyZTVLpOMG0WoipWJMscN7I4a2ijuxIHPUmetLHcEw7BkNtRm35H5Vo3LLo6wvgG5LksfPJlhR86gxOFuNcI/w1nXxIXIHQeNYHmKQ3SzyzppIAES5wrH2rtosLeZQw/atloZT1EE/SvogivL+2fBjesWsgHeLcUE9E3O9ek4LFLdtrcQyrAEHbSn6p5WH2c66GHlLgmimp6UVqYHNKKcimoA6qvjdFn+/L6x71YprtsMpB2Ij3qsllYJTwzNxMsDymsvBYAW0uKubVpaWJ1Indj/c02G4raTEHDlz3rSxUzpAGx9Nqyu3lvHd2BgXVCzTcJiYKwIJ03B9xSuUx6K8Iv2bAUEhQGGuw2PMH10q52dzNeYicqrDdCWgrHXSaFux1i/btXFxN3vWO5MHLtKyN+VGnCuIYW2Agv2s5gsM6yTU1rMl+QaiSrTT7ZN2hUm2I66+1ZOCkEzoqrE+mpPufpRFjxNs+9ZKqDPmTv70XR+dMxpa24Iu/S4uZGDDYkGRpvrWXbxwD6OCBuAZI84FXWwoFt/wq08goPyFZvDMCsr4VllaTAmAOZHyrGWcjkYraw4sfdHpXdc2VhQOgFNevqglmAA60/lJcnLxl8GLiEVLhQHWA5HPKxIH5Gq7Xlg6gRI31qfF8ZtXJVVJI/FA6+8Vh4/g5ztctDW5BYZiskDLrG4iPak90ZP5XlHQri+p8e5btoMpA1JYARzk6VvcD4ULCttmclmP1yjyEn3oN777JbQJBKFn1ky5Jad9pNX7fbMurK1vKzLAKk6EruQfOqR1FVcvmfJezT3WRzBZRu8T4xZWVILxyG2nnXkfHMccJfvLZw9u1bxABW6MxcAklratsASAfnRVhr5DDNGp015nlW2uHVlhkUg7gjT2NZfjJTfHRz0pVz+dfoBOF7RWu7/xC9u4fvZQYbSJ02MVm8E49iFxc2FMGFVBr4fP1+leiHgOHOpsofeprOCRBCKqD/KAPeKiNjjyhq3VRlHGCaxxW/lXOVzR4sq6T09BpWpguJFjDR6gRrWRkArnMK0jfNPLZz8hZQX2gwzJfLsuaSWS5pIEKCknUAEUQcJ4hm8Lb8q0MSUA8eWBr4oj605JK6HDN6Ldks4yA3HOIpaRbtye7GnhDMcxIA0QE1j4XjXeXkUW7qlz4WZIEASwPiJGgjUDetZsbZvPdRJa3mI1Eb7x5TsadeHpbIIzTESTMDoKUWMPPZ01hIsYnAPiFCKDGfVh+GBoZ5a86LsFhRatpbXZBA/nQ/wbjSWz3TKRPiDDUdII/veiS1eDaqQfSm6VHtdiGonL/i+vB1SpGka3FhqanpRQA89aDe0naa4pK2DlGviiSYGsTtW72ixfd2gP22CfRif+mgHtC+U22Ht5iCPcZh8xWVkvBz9bfKK2xfuYt7jLm+txzmcEQxjMI/Dm6anTzo+w/aa0yAsG1GpABg8wda84x9kZ2A1RgGXzVtR8wZHyqKzddBAOZfPUj1pfbjlCFXqt9fyyecfULu0XHEZClrN4vvNGXTmAPPahN7EmYgdKkDs34iPauxb660LKMNTrJ6qS3+Aq7E9oktBsPiLgVHBNssdiPvKPWQR86u4bjiNeyE/4brAPIMCRDHlOleT47x4idfB4Vjl1rVw2aInQ1dVysSwe89J9Js/DRlN9r/wM8dgMTaLWUZu5kstwmSikkkEsDEDz6V1ge0trvfCcqKmWOsGZ+dDt7E3mQ22vXGT9knTTl1Iqh3Ecv78iNq0/CyzlnahoU44m/wBgp4D2rv3MQ6d4SuVyAZOxgRy58q0ntE7kn11oK7Pnu8RO4KMPMHQ/PajTCYsONOW9cP1OU/i7X0kF1Ea5ZhHC4GVSpkctqkucRu7aD5f1pNULCkY2zjxFmOyMuZIr3rJcy5J/v6Cn7gb1MRXFyqOTfLNc+EUeIOADsYgieu4+ooysroPSvO+IXpuZQZ1Gnodq9DwzEqJ3gT605puDlerQS2P3/wAE+WuWWuprhmNPHFK2IaBIFZxxgZSRoRyq9fnp86p8I4I18u2bIgzAGN2H6DrUqEpP5TGbecIms3CfF/ZqLiFxmOZjI266HSrFsAADoN6o4zEeNV/zZG/iGn1Fei0unjWsY58nF1d8mu8c8EVvAZHLr+Iaj+XWpyPKrKDSnisp6GpvK49h+v1bURik8P8AN9lG3hmzZifQD9Tyq9ZushlTB8qjZtaV/RaYrohWsRQnfrLbnum+voFnD8RnQE786s1mcAByEny/WtOlJrEmjsUycq02I01PTVU1B/ti3hT/AC5n9lI/U0G8YXvcKCN4BHqNvyoo7S3c2IVJgZSp/iU/XnQrhEe7Ya2hC3bLGQQMranQ+RFLTfzHF1b3WSS9v1WAWS6XtZh960YI/wAr6ifQhhU1u5ADrz0I5HyNVLWL7nEG3dXKLsqwPIjxD1G8Hoa7/wDCYqdUb+wRVTl2Qw0aOdd19ulR3bsKW6An2FUixQwdRuD1HWq/E8RltP5iPcxUMvplutjF+WjP4S+fxdTP9KJcGtBvCr+RyogLuPnyA50UYS4xGmg6nf2pyhpH2HS2KypNGqSBVS9eHUe9LuweZP1rl7Xl70y8jCSRR+0qt1GzqACZ+YIrb4HiD3h31UQJ0MHesPE4aTAAJ5aVocMci+ixsrFj0MCBXB9Qpy3J/QpdLHH1DNLs0pqrbep84rgMSccCJqtffWpnuVTutQWiilwzDhsWxInIoYesjX2mjiztQzwnABbi3QxJvZgw5KLcKPmST7CiHCtAg10YcY9l9jzeunuuf7fsWwa5ao2vqN6ju4wAbE+lb7khNkOLaNQYq3geKKMO6IGUhysnZi/jYqRuADWRiOIo+ZD4HIIXNpJjQTXGFwV7u8zhQpaQBJZWygMH5D7ointBiVqXgT1E3GuTj3j/ACi9moexWIJvA9HAPqGBH0/OtbOw3B86Fbd8tjwv4dbjdBliPyr0tSxk85e9+EvcOK4D1knHlmhdvzqy97u1ljqdqq4NF1qYy5XS8koeTHnUuKeQAqs2sGPLSq/DgYzHcyfnXdy7kRz+wrN/pUmolhMtVmUfcIOyuNFxGB0ZSQR0gkCtuvPPhXcV+8YB5ygsW2lj0k6zNeh1z7XFzex5R6LSRtjUlasP+YGpU9NWYwAXGLpbHL+zmY/xBWA+k1iXZtYyRIFwCfyP1H1oi41gXs4pCqlrLh2JOvdtGoB31nQetYfaKySLdwbq0T66j6j60s1yef1MZR3N9p5Ie2XD7d62ucQymVcfeB5R19KG7KFkyXI7xNJ/aXkw/lyoyvILyL15Dz/WoL/Zd7gDEhGX7sgk67ggHY1VyS7B6e3UPEFlfzyBlxGUZTqvLqP3TWZxpj3XUSNfnzHKtzj3f4XRrLON8w1tgDmWG3pWI9+5c+9IEbKuhHQrEn50L6oyrqtpmnYsY+vZn8JcG6dPERvGwouw1CnAyDcbWIMQd/KRR1wvhN66JtW2cdYgf6jpTdXHZ9P9NsX4ZTk8ZOFprgoiwnY3Ev8AeKWh5ksfZdPrWivYL9rEH+G2B+bVs7oG8vUNPF8z/bL+yANWyurECAwJB5gET9K9dxXCsOLDvbtWwTbLBgBzWZBoYxXw/MeC/J6Nb0PzVtPatzg1u8uCexfhXXNZRgQwZcvhYekxB6Utbtkng5vqGpqtUJVz6fK5XAErigu/86lbGCYGpoo4d2bs2xqDcb9p9fZdhWTxDgVpSfE+HLH7/wB9D6Fvu+lcKXpluM8exuvU9M5YeffH8ZnXHY1wMOeZqfh3Zw5m7y+QgOmW4GLjroBkFF+AwCIBkHzMlj6k1Ffptsu+CL/Uqa+IfN7Hn44m1i6mSWVi65Y0zAqW8xow8t63r/Ecw8JKk7jISfcCr/argdy+oewwS8ux08S81JIMciD5UEtffPluls6mGBOxH9/WnYenNvbu4OfDTfjpuakl+Xn/AB+4YYYn7rEMeUEFvYa1xfxNlTBfK3Maz8wNvnWFZua7ARtpUV3CJBKKFbfTST5/zppelLzLg2XpEc4lJ49izxbiOHYG3ntOx2DsEn0rf+H3ECinDX9WZybR1ZWQIDDMeYyka9K8xvY3vWhVYFSZOYKs7dDW3wqw4urfDKLqiFZVgiRB1O+kjapq0m2WYMrb6Ht5jP8Adf6K/aTtPiLWLxVkFe7S4wUEQQvSRy/nVLs1jLj97duLkLxbTkMupJE6xE6+dcdprV25xAXWRYu5WZiPAWUBT/EYBy0VL2aN9BmDsCCPB4BB8wdPeuto3OOXY+E+DyPrdFcbFTXX87XzNf66OsBj7Sz95iByUwx6KfxfKrNtC7Z7xCjcLOoH6VdbsQDajvHzBYUF3y6DQHKyz61zwrsaq20e74LxALKviCseWY6mNppj8TXns5X/AMu/alt/TK/vyZh4pcdh3aFUB5zPqYkD0JqrxXjj93cCKGZxkPhbKVPhbKwJBIk6D50UNgLluFWyzBpEqUI9WkiBVK12Zuowa2ATAA/xDKjUmC0gSSdtfaltTqEofIsj/p2gk7v6zaxz+XfWTS+GOHCWbhHVR7A/zozJrE7M2TbV1dMjk5jGobQCRWzNIVrEUj0F0t1jY80ppppiauZAp2lxNw4q2oB7u2pLD9ouCPnA/OhTGvirhZHW1ZtjXU53gHQzoBtymjjtIchW4QcphSRyPKsm9aVyDoTsJ23Hv/Wl5p5OTfBuclnv7GDwXh1/vlNu68kQJPgK/tZBoInfetTDYDF96Q1wFNy+bNzIjJlEHSiq1hcg7tCA8Sx0neJ95j0pjbywo5RP98zUqEfI5RptkVmT/RtL+xU+wHLq2c+YAny0rAPALDMWNsKTIIGm28jbz0otXkDQ/wBrGZBZa3o73AgPQwzqx6jwwRzDGqTrillHQhGNmITSfvyZd3svhhetXFtJI0ZdYcGMpP7RB2Hn6Uc4ciABEDly+VDGC4e5eXYZAwcLvlfWch/ZJgxyk0SYB5zDpH1/2qYdclrYqOIx6Xjwi1NckmfKKkIqG40EeZirMyRLFUeJ29A4GqEH+E6N9Pyq+DUeIWVI6j3q2UHJVUiocfZDoVPT61Hh78gVPc1kfKrlTz58QM4C6gGAo5uDBzAch+dHvD7sqBzAWfmoP60LYDhYONvX3MoEUKnS60529gPmxrf4VbIznYMRlHRVAUUdAaL0E9seFJ3n2kSLgQ5hPhcICYIOx138qNLn3TQp20u5bIccmE+jaGpGNJOULFKIO8OByKTuQCfU60+LvZVJ8j7iu3aNtqp8SPgHz/Km+keuXLywXOJm6wG2Y6fOjDh7eGOm9AnAw/ft3iOjasA6su56MKOcNsB1rHT55bIhara9y65NFb6rBYAhSG1Ej1o9wySggxpIjSvOgAzIv7TqvyLAV6ZbED6VNr5OB6tGKlFrvn+fcrvZudc3roaD+L9pPsV0rezOXjKoYTvAidIo6OlAXaXsm+Ixdu49xO5TNHK6ubkp2InqOtZHICnBX2vICwyzykH8jrV3DpkEST661BgsILahQSY5mrOWggr8XDhRdsgtctmcoMZ10zL0JI26GKt4biltgPFGYgDMCpltlM/i8q4+lMbnWDsdfIz+lBJommqG3ekCu+8oIFftq6lXAZSIIOxFefdr+JJgTagZba37ZYsde6BDOVJ+8dPpXo/djpVLGcFw90h7ti1cZRAZ0ViB0BNVksopOrc0/KKuAxC3h39l0uJcVQrKZWFzakjoSdPM1aVI8z1pKFRQqKqqNgAAB6AVkcUx+XSdTyrKdijyxmFTlwiTjHGbWFQvdYCPPr1rJxd1sRZsMyZHZw6KTLAQwk9PC0+VYBw64p++uL3lq20W0O1y6Dp5ZQZk+VFvDcIwl7rZ7jbnYAclUfhUdKwc3JY+ozGuMHleDrDvlIB5itThTgqxHX8h/WhrHXybqqmpmfQD/et7hKG3aadTJYxpy2ork8Z8IpdHn3NQmquOIyz0hh6is3HYsvblybaQCQDrrtJEewqquc6sTrEKTMCNieZqd7kuETGjyzaxePS0mdzA5DmfJRzNZVztZaX7yXQNPFl0HWdZEVkjDlsSSzFgqLkB2E5pgcpP5VdxmCDKdBWErLMvb4N401Rwpc5Ezm3ccEjIzZ7cbFWgzNbDt0oMwSP9luqzFjbZnt5idEU6qCeQUTFF+GfMikbEAj0OtNaa34kcid9eyWDEw0jF4hPwlbdwfxAqflKmt2zpWVjmCX7TQfGDaJHL8Sk+X3vetFDTBiWc1C/am2Gw10HkJ9tf0ooWh3j1gvmtjZ9D89PbWhmlTw8gd3sgedWbVuXsj/3bX/WKrfZjbJtkybZKT1ykifpWnwsA3rM7d4n0YU53E9fOX9Pcvpn+xpfEpsxwqTpnuOfkFEf/AGrAsLrW58Qr03sOnRXY+pKj/tPtWJYGhNVqXGRX05Y0kP1+7JuFjNfsjo2c/wAIn84r0fDPKivOOC2H7zvMjZMjKGjw5iRInrAFVu1vaS6cQlm29y3ZSFcrKhnIBnMNYAMRI50vbLGWcr1D+rqNqfXB6k71Xxagj0rzq7gUugFpYxuST760/Yjs+UxjMtwrbRT4JMNn0mNjFL16hTlgUu0rrjuyeiYe5I15aVNmjeqmOt3AjGwFNyPCGmJ6mKCuI8Kxl5SLpZp/DoB00A0rdiqx5DW5xSyDBvWgfN1/nXX2hSuZWUgayCCPcV5hw/C9zmtOoVk0IMDXkfnWrwizmvW0W53RYw5CqwdYMqQdIO08qWjqMy2tDs9JiG5M9FwzgjTUVNNRYbDrbXKogdKlpsQReqDFPAjrU9Z+KvCT0FZzeEawWWU8figik+VYvDeGHETcuyEP3RqC3nO4FTrbOJvGf/Ct7/5m3C+m01vx/flWEK97y+vAxOz4a2x78mUMIqsAqhVRYVQIA8gOWlNjcRkUk0xxHic+f0GlZWKY4i4LSnw7uei9PU1nN5fHk0hHC56RP2csG4WvMPv6J+6OfzNbPGLrJYfIQHymPyqfB2coAAgDQDpT4zBh9tGFaW1SVLjDsXVqlbul0ZOGvZrQJHISPMb6VxbJaavrw9gOU8xrWfhnysZ0rGtSUVvWBtSTztM665TELOxQD6mte4/hqjxy0ALL/vD6io8Rna2SkTBAnrU4w2i+N6TMXiuFa/ZNu2+VbjA3MpHiQOM6yORUMPnRhYxaJbBdlRdgWIUacgTpQ+iZGyEKAxOUrovoRyJA+tA3HsK+O71zqFLLbGsBV0EA8zvVqpKqODKyiU5M9O4infKrWbiHxAq05lnpKH9aHONcZx9m+tkLhlDqWVx3jmAYMq0AH3oC+FnGLmEuG1lDW7plwSQVZTAZT16jnpXpHGlz45TyS0vuzMfyFMWyxFtC1EMzSfRjcc4njbNot9pOaJ8KoPYRWj8O8XisRZD4zMzhmyuy5WKEDLOg1BmrPD7PfYkHdLIzdRm1Cj8z8hRWKrRlrLNNU4pqKXgBO01nLiXIH3sre6ifrNRWJDIROjKfZhUXxTTI9i4GYFwyMoYgELBBgfvGhz4d4FbnFALhLoLT3FVmaM6lIMTrGtMq9J7MHVr1yjp45WcLD+wZduV/4tTP/KUenib+dZ7aLFc9uuMAYu6FUu1vKnICYBIn50PYHtR31wWO5Ks2gIbMJ85Aq8LYJbcjOlthGmuDfOD1zs9gQMJbUj7wzn1Yz/KrL8GsFSrWkYMCDIneevPU61btKFVVGygAfIR+lSTWbPMWWOc3L6vJ5vxThb4JwslrD6W3PL/I/mOvMU+Cxnc37d38IOV/3W0PtIPyo/x2ES8jW7glWGo/UHkRyrzjimCbDubNzxKZ7t+TL0PRuopC6r4ct8To0XK6Oyff3PS5pqE+yHaIEDDXSe8XS2eToNh+8OnMCipXmnYSUllHNsrcJbWCXb3hfhGIQaoMtwdUnRv4fyNYGDYJluDUghh8oP6V6bcQMCrCQQQR1B0/WvLcRhjh7t2y2yN4T1Q6r88unqKU1EMPejoaOzdF1v8AiPWUeQCNiAR6ETTzWP2cxmfDWjMlVyH1XT+taganE8rJzpLa2izjL0CBufyof4xjMinXatbHbz1/ShDtDfhh0BB9iKUukxzTwTwE3CcP3dlAfvEZm/ebU/nHyrviOJ7u2zc9h6mrLHnWDx68CVWfP51tN7IcGFa32cmTiuIZEjcnQDmSdq2OAYLIstqzat69PQULY4d3dt3GBKqdfKdA3yoltdoMNbHjxFlfW4g/WsNOl2xnVNpJLoIkqQULv294cn3sZZ+TFv8ApBqC78TeGL/5oN+7bun/ALabyI4C+h/jdvKxPI7ViP8AFvho2e8fS0/61UvfGDA8reIb+BB+bVScVJYNapODzgIMdhi+GszIILH3qE2SqKo5VlcF+I1nH3hYSzdQwXzOUjw7iFJq5xTii2wzMcqqCSegFL2RSY5TKTX6j2cK11ioMaEFukggfnQ9hcGcPbFpolAFYjUSNz7isRPiveSVtYNIJPiZnLEbAkBRy5Cr+D402Mtd6VyO7HOoBhT5TuNRVLobYI0ot32P6Y4L/ZXs/Z7x7rasrZlXkAdc3nrNVjxc3TdvbFth0Gyj5AfWrWGDLOVirEESPPyOhqhwXhrojB4YA5VI/FPlyOm1Q574JF4VKFjl9Qs7Gr/gB9zcJY+8R8ookivE+0VriWHI+y37ow8SFUhchkyCImJrENzir74jEn/5HH5Gna2tqwc2+EviPIf/ABewx/4e7J/Hbj1hp+hFCPZnGvhcSmJyl1RbimJJ8SHL6+ILVXhvDb5Lfa77geEqbrO4mYMTMaGflV+3xSzhwHtuLtxchVMpyFiIYMT+ydQY1ms5Z3ZQzVtdWJMr47HFwWJLM5LOerEyfqTpXovZtuH4S1bZr2ES8UU3Ha5aDliJIJLSIJI0javO7+e4z3L+Vblw5ioEDXkBVDh/YZr0sjCJPy9aipJMnVOTivCPbv8A904eN8bh/lcU/lUNz4i8MXfF2z6Zj+QrzLD/AAtJ3f6f1rQs/CtObn2/rW+RDaGV74qcMX/ns37tq4f0oe7TfErh2IsPbBvFjqjC0dHBkHUjTkfWoU+F1nmx9v613/8AzCz5+wofKwC4eUYGD4kly0txT4ifmpHL1oj4V2txClVZ+8zEgZlzNAEk+GJ251XX4dNbnurgAO4I0J5HTnXFvs1ibbqO6LQpUFSuUE7nXUadKV+HKD+U6Ubq7I/PjI/E/jA1q49tcKrFDlzG4QDp0C6VkW+1p4hea5ctraKoqkKS0qCTMnnqaLcN2OG5sWwecgHWuOL9mGVJRLaganKokjpoa3si3HAnTNRsyjExXafEYS2zYPK2YgutxC5jbMoBGu1ZLfEPi52ygeWHH6zWndxcZVCJMFjLCcoIEk6QdaKOzl+5dQ5rX3dAQR1Ij6fWqVS4wa6mrncjS4VisXmc4n7uUFdZ8U/lFZ3F74cEb0W8T4bntsoaCRof9qxT2Z1BDrvJ0Y/hytz2PSs7KpN8F6boJZfAGDheJuzF2I5FyTHIxO3pVjD2sRh0ym21wyTmQTvRfwvsstrJ/iOwQsfwiZnQkchNbYw4GwqyqysMzlelLMQOw2NGItwwNt9itxYM8oncGaDe0HALTtqxRxJ0gBlBiRO8adCK9gvYRGEOqt6gGorfCLObN3SZupAJ+RO1QqWnlMutTHbiSyeT8O+HCXVVy7wwnYVr2fhnhxuWb2r1BbQrvuxW+0UcueDzm38P8MP+XPtVtOxWGG1oewo7yU+WjaRuAzC9mLdtg1u3lYbEaGrF7gWcQy5h0NFeWmC1GxFviNLAIHson/pr7Cuk7Om2IVREzA0OtFpFckVEq1JYYQtlF5QH4nh7DZHPUZGOvQxyPrQ1xPhPFb11Dh17i3b1AfICzc3dQTJ1j5V6sBSK1EaYxNZaqclgBuCdnMbmnF3rTqfvBVM/IzA16UTrwVByHtWnT5q0jFLoxnZKXYP8R7L2rqwdqwLnw0wxMy0/LfrR6xpqloqpMCcX2UxJNvLcw/8AhklS9osTIIOaGA2NaPZ/st9nbOzITlykW0Kg6KJJLEn7v1olimmqqEUaO+bWMjCwvQV13Y6CmzUxc1cxOio6Vw9MWNKgCHLT5K6NSjUUAcLtXF0V1drigCH7Kk/cT/Sv8qmECuWrg0A2X2eahYUqVQWHV4ro3JpUqCBorpBSpUAds1c5zSpVJAsxpBqVKgB5NKPOlSoAVdClSoAYikKVKgkdhXIFKlQAopRSpUAIU1KlQAxFckUqVBAwFOaelQBHFdg0qVBBw5rgU9KgkbLSy0qVSQf/2Q=="/>
          <p:cNvSpPr>
            <a:spLocks noChangeAspect="1" noChangeArrowheads="1"/>
          </p:cNvSpPr>
          <p:nvPr/>
        </p:nvSpPr>
        <p:spPr bwMode="auto">
          <a:xfrm>
            <a:off x="155735" y="-144304"/>
            <a:ext cx="304323" cy="30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lstStyle>
            <a:lvl1pPr eaLnBrk="0" hangingPunct="0">
              <a:defRPr sz="3200">
                <a:solidFill>
                  <a:srgbClr val="414141"/>
                </a:solidFill>
                <a:latin typeface="Gill Sans Light" charset="0"/>
                <a:ea typeface="ヒラギノ角ゴ ProN W3" charset="-128"/>
                <a:sym typeface="Gill Sans Light" charset="0"/>
              </a:defRPr>
            </a:lvl1pPr>
            <a:lvl2pPr marL="742950" indent="-285750" eaLnBrk="0" hangingPunct="0">
              <a:defRPr sz="3200">
                <a:solidFill>
                  <a:srgbClr val="414141"/>
                </a:solidFill>
                <a:latin typeface="Gill Sans Light" charset="0"/>
                <a:ea typeface="ヒラギノ角ゴ ProN W3" charset="-128"/>
                <a:sym typeface="Gill Sans Light" charset="0"/>
              </a:defRPr>
            </a:lvl2pPr>
            <a:lvl3pPr marL="1143000" indent="-228600" eaLnBrk="0" hangingPunct="0">
              <a:defRPr sz="3200">
                <a:solidFill>
                  <a:srgbClr val="414141"/>
                </a:solidFill>
                <a:latin typeface="Gill Sans Light" charset="0"/>
                <a:ea typeface="ヒラギノ角ゴ ProN W3" charset="-128"/>
                <a:sym typeface="Gill Sans Light" charset="0"/>
              </a:defRPr>
            </a:lvl3pPr>
            <a:lvl4pPr marL="1600200" indent="-228600" eaLnBrk="0" hangingPunct="0">
              <a:defRPr sz="3200">
                <a:solidFill>
                  <a:srgbClr val="414141"/>
                </a:solidFill>
                <a:latin typeface="Gill Sans Light" charset="0"/>
                <a:ea typeface="ヒラギノ角ゴ ProN W3" charset="-128"/>
                <a:sym typeface="Gill Sans Light" charset="0"/>
              </a:defRPr>
            </a:lvl4pPr>
            <a:lvl5pPr marL="2057400" indent="-228600" eaLnBrk="0" hangingPunct="0">
              <a:defRPr sz="3200">
                <a:solidFill>
                  <a:srgbClr val="414141"/>
                </a:solidFill>
                <a:latin typeface="Gill Sans Light" charset="0"/>
                <a:ea typeface="ヒラギノ角ゴ ProN W3" charset="-128"/>
                <a:sym typeface="Gill Sans Light" charset="0"/>
              </a:defRPr>
            </a:lvl5pPr>
            <a:lvl6pPr marL="25146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6pPr>
            <a:lvl7pPr marL="29718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7pPr>
            <a:lvl8pPr marL="34290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8pPr>
            <a:lvl9pPr marL="3886200" indent="-228600" algn="ctr" eaLnBrk="0" fontAlgn="base" hangingPunct="0">
              <a:spcBef>
                <a:spcPct val="0"/>
              </a:spcBef>
              <a:spcAft>
                <a:spcPct val="0"/>
              </a:spcAft>
              <a:defRPr sz="3200">
                <a:solidFill>
                  <a:srgbClr val="414141"/>
                </a:solidFill>
                <a:latin typeface="Gill Sans Light" charset="0"/>
                <a:ea typeface="ヒラギノ角ゴ ProN W3" charset="-128"/>
                <a:sym typeface="Gill Sans Light" charset="0"/>
              </a:defRPr>
            </a:lvl9pPr>
          </a:lstStyle>
          <a:p>
            <a:pPr eaLnBrk="1" hangingPunct="1"/>
            <a:endParaRPr lang="en-US" altLang="en-US" sz="2880"/>
          </a:p>
        </p:txBody>
      </p:sp>
    </p:spTree>
    <p:extLst>
      <p:ext uri="{BB962C8B-B14F-4D97-AF65-F5344CB8AC3E}">
        <p14:creationId xmlns:p14="http://schemas.microsoft.com/office/powerpoint/2010/main" val="2183144662"/>
      </p:ext>
    </p:extLst>
  </p:cSld>
  <p:clrMapOvr>
    <a:masterClrMapping/>
  </p:clrMapOvr>
  <mc:AlternateContent xmlns:mc="http://schemas.openxmlformats.org/markup-compatibility/2006">
    <mc:Choice xmlns:p14="http://schemas.microsoft.com/office/powerpoint/2010/main" Requires="p14">
      <p:transition spd="slow" p14:dur="2000" advTm="2057"/>
    </mc:Choice>
    <mc:Fallback>
      <p:transition spd="slow" advTm="2057"/>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Human Genome &amp; Bioinformatics</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918929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Bioinformatics</a:t>
            </a:r>
            <a:endParaRPr lang="en-US" dirty="0"/>
          </a:p>
        </p:txBody>
      </p:sp>
      <p:sp>
        <p:nvSpPr>
          <p:cNvPr id="3" name="Content Placeholder 2"/>
          <p:cNvSpPr>
            <a:spLocks noGrp="1"/>
          </p:cNvSpPr>
          <p:nvPr>
            <p:ph idx="1"/>
          </p:nvPr>
        </p:nvSpPr>
        <p:spPr/>
        <p:txBody>
          <a:bodyPr>
            <a:normAutofit/>
          </a:bodyPr>
          <a:lstStyle/>
          <a:p>
            <a:r>
              <a:rPr lang="en-US" dirty="0" smtClean="0"/>
              <a:t>The BIG DATA</a:t>
            </a:r>
          </a:p>
          <a:p>
            <a:pPr lvl="1"/>
            <a:r>
              <a:rPr lang="en-US" dirty="0" smtClean="0"/>
              <a:t>Human Genome</a:t>
            </a:r>
          </a:p>
          <a:p>
            <a:pPr lvl="1"/>
            <a:r>
              <a:rPr lang="en-US" dirty="0" smtClean="0"/>
              <a:t>Transformed how biology is studied</a:t>
            </a:r>
          </a:p>
          <a:p>
            <a:r>
              <a:rPr lang="en-US" altLang="en-US" dirty="0" smtClean="0"/>
              <a:t>Crucial insights maybe gained that is not possible in other ways </a:t>
            </a:r>
          </a:p>
          <a:p>
            <a:pPr lvl="1"/>
            <a:r>
              <a:rPr lang="en-US" altLang="en-US" dirty="0" smtClean="0"/>
              <a:t>Health </a:t>
            </a:r>
            <a:r>
              <a:rPr lang="en-US" altLang="en-US" dirty="0"/>
              <a:t>of a person </a:t>
            </a:r>
            <a:endParaRPr lang="en-US" dirty="0" smtClean="0"/>
          </a:p>
          <a:p>
            <a:pPr lvl="1"/>
            <a:r>
              <a:rPr lang="en-US" dirty="0" smtClean="0"/>
              <a:t>Hypothesis generation</a:t>
            </a:r>
          </a:p>
          <a:p>
            <a:pPr lvl="1"/>
            <a:r>
              <a:rPr lang="en-US" dirty="0" smtClean="0"/>
              <a:t>Often confirmed in the lab</a:t>
            </a:r>
            <a:endParaRPr lang="en-US" dirty="0"/>
          </a:p>
        </p:txBody>
      </p:sp>
    </p:spTree>
    <p:extLst>
      <p:ext uri="{BB962C8B-B14F-4D97-AF65-F5344CB8AC3E}">
        <p14:creationId xmlns:p14="http://schemas.microsoft.com/office/powerpoint/2010/main" val="314955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Genome</a:t>
            </a:r>
            <a:endParaRPr lang="en-US" dirty="0"/>
          </a:p>
        </p:txBody>
      </p:sp>
      <p:sp>
        <p:nvSpPr>
          <p:cNvPr id="3" name="Content Placeholder 2"/>
          <p:cNvSpPr>
            <a:spLocks noGrp="1"/>
          </p:cNvSpPr>
          <p:nvPr>
            <p:ph idx="1"/>
          </p:nvPr>
        </p:nvSpPr>
        <p:spPr>
          <a:xfrm>
            <a:off x="457200" y="1600200"/>
            <a:ext cx="5486400" cy="4354583"/>
          </a:xfrm>
        </p:spPr>
        <p:txBody>
          <a:bodyPr>
            <a:normAutofit fontScale="92500" lnSpcReduction="20000"/>
          </a:bodyPr>
          <a:lstStyle/>
          <a:p>
            <a:pPr marL="0" indent="0">
              <a:buNone/>
            </a:pPr>
            <a:r>
              <a:rPr lang="en-US" dirty="0"/>
              <a:t>The </a:t>
            </a:r>
            <a:r>
              <a:rPr lang="en-US" b="1" dirty="0"/>
              <a:t>human genome</a:t>
            </a:r>
            <a:r>
              <a:rPr lang="en-US" dirty="0"/>
              <a:t> is the complete set of </a:t>
            </a:r>
            <a:r>
              <a:rPr lang="en-US" dirty="0">
                <a:hlinkClick r:id="rId2" tooltip="Nucleic acid sequence"/>
              </a:rPr>
              <a:t>nucleic acid sequence</a:t>
            </a:r>
            <a:r>
              <a:rPr lang="en-US" dirty="0"/>
              <a:t> for </a:t>
            </a:r>
            <a:r>
              <a:rPr lang="en-US" dirty="0">
                <a:hlinkClick r:id="rId3" tooltip="Humans"/>
              </a:rPr>
              <a:t>humans</a:t>
            </a:r>
            <a:r>
              <a:rPr lang="en-US" dirty="0"/>
              <a:t> (</a:t>
            </a:r>
            <a:r>
              <a:rPr lang="en-US" i="1" dirty="0">
                <a:hlinkClick r:id="rId4" tooltip="Homo sapiens"/>
              </a:rPr>
              <a:t>Homo sapiens</a:t>
            </a:r>
            <a:r>
              <a:rPr lang="en-US" dirty="0"/>
              <a:t>), encoded as </a:t>
            </a:r>
            <a:r>
              <a:rPr lang="en-US" dirty="0">
                <a:hlinkClick r:id="rId5" tooltip="DNA"/>
              </a:rPr>
              <a:t>DNA</a:t>
            </a:r>
            <a:r>
              <a:rPr lang="en-US" dirty="0"/>
              <a:t> within the 23 </a:t>
            </a:r>
            <a:r>
              <a:rPr lang="en-US" dirty="0">
                <a:hlinkClick r:id="rId6" tooltip="Chromosome"/>
              </a:rPr>
              <a:t>chromosome</a:t>
            </a:r>
            <a:r>
              <a:rPr lang="en-US" dirty="0"/>
              <a:t> pairs in </a:t>
            </a:r>
            <a:r>
              <a:rPr lang="en-US" dirty="0">
                <a:hlinkClick r:id="rId7" tooltip="Cell nuclei"/>
              </a:rPr>
              <a:t>cell nuclei</a:t>
            </a:r>
            <a:r>
              <a:rPr lang="en-US" dirty="0"/>
              <a:t> and in a small DNA molecule found within individual </a:t>
            </a:r>
            <a:r>
              <a:rPr lang="en-US" dirty="0">
                <a:hlinkClick r:id="rId8" tooltip="Mitochondrial DNA"/>
              </a:rPr>
              <a:t>mitochondria</a:t>
            </a:r>
            <a:r>
              <a:rPr lang="en-US" dirty="0"/>
              <a:t>. Human </a:t>
            </a:r>
            <a:r>
              <a:rPr lang="en-US" dirty="0">
                <a:hlinkClick r:id="rId9" tooltip="Genome"/>
              </a:rPr>
              <a:t>genomes</a:t>
            </a:r>
            <a:r>
              <a:rPr lang="en-US" dirty="0"/>
              <a:t> include both protein-coding DNA genes and </a:t>
            </a:r>
            <a:r>
              <a:rPr lang="en-US" dirty="0">
                <a:hlinkClick r:id="rId10" tooltip="Noncoding DNA"/>
              </a:rPr>
              <a:t>noncoding DNA</a:t>
            </a:r>
            <a:r>
              <a:rPr lang="en-US" dirty="0"/>
              <a:t>. </a:t>
            </a:r>
            <a:endParaRPr lang="en-US" dirty="0" smtClean="0"/>
          </a:p>
          <a:p>
            <a:pPr marL="0" indent="0">
              <a:buNone/>
            </a:pPr>
            <a:endParaRPr lang="en-US" sz="1300" dirty="0" smtClean="0"/>
          </a:p>
          <a:p>
            <a:pPr marL="0" indent="0">
              <a:buNone/>
            </a:pPr>
            <a:r>
              <a:rPr lang="en-US" sz="1300" dirty="0" smtClean="0"/>
              <a:t>(Wikipedia)</a:t>
            </a:r>
            <a:endParaRPr lang="en-US" sz="1300" dirty="0"/>
          </a:p>
        </p:txBody>
      </p:sp>
      <p:pic>
        <p:nvPicPr>
          <p:cNvPr id="2052" name="Picture 4" descr="http://blog.tgac.ac.uk/wp-content/uploads/2014/07/human-genome-sculpture-smithsonian.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43600" y="1563757"/>
            <a:ext cx="2914650" cy="4391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526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fontScale="90000"/>
          </a:bodyPr>
          <a:lstStyle/>
          <a:p>
            <a:r>
              <a:rPr lang="en-US" altLang="en-US" dirty="0"/>
              <a:t>4V Properties of BIG DATA</a:t>
            </a:r>
            <a:br>
              <a:rPr lang="en-US" altLang="en-US" dirty="0"/>
            </a:br>
            <a:r>
              <a:rPr lang="en-US" altLang="en-US" dirty="0" smtClean="0"/>
              <a:t>Human </a:t>
            </a:r>
            <a:r>
              <a:rPr lang="en-US" altLang="en-US" dirty="0"/>
              <a:t>Genome</a:t>
            </a:r>
            <a:endParaRPr lang="en-US" altLang="en-US" dirty="0" smtClean="0"/>
          </a:p>
        </p:txBody>
      </p:sp>
      <p:sp>
        <p:nvSpPr>
          <p:cNvPr id="10243" name="Content Placeholder 2"/>
          <p:cNvSpPr>
            <a:spLocks noGrp="1"/>
          </p:cNvSpPr>
          <p:nvPr>
            <p:ph idx="1"/>
          </p:nvPr>
        </p:nvSpPr>
        <p:spPr/>
        <p:txBody>
          <a:bodyPr>
            <a:normAutofit fontScale="70000" lnSpcReduction="20000"/>
          </a:bodyPr>
          <a:lstStyle/>
          <a:p>
            <a:pPr>
              <a:lnSpc>
                <a:spcPct val="110000"/>
              </a:lnSpc>
            </a:pPr>
            <a:r>
              <a:rPr lang="en-US" altLang="en-US" sz="3100" dirty="0">
                <a:solidFill>
                  <a:srgbClr val="0070C0"/>
                </a:solidFill>
              </a:rPr>
              <a:t>Volume </a:t>
            </a:r>
            <a:r>
              <a:rPr lang="en-US" altLang="en-US" sz="3100" dirty="0"/>
              <a:t>: lots of data</a:t>
            </a:r>
          </a:p>
          <a:p>
            <a:pPr lvl="1" fontAlgn="ctr"/>
            <a:r>
              <a:rPr lang="en-US" dirty="0" smtClean="0"/>
              <a:t>Base Paris in Chromosome 1: 249,250,621</a:t>
            </a:r>
            <a:endParaRPr lang="en-US" dirty="0"/>
          </a:p>
          <a:p>
            <a:pPr lvl="1"/>
            <a:r>
              <a:rPr lang="en-US" altLang="en-US" dirty="0" smtClean="0"/>
              <a:t>The useful information for a particular question is buried in a deluge of “not relevant data”</a:t>
            </a:r>
          </a:p>
          <a:p>
            <a:pPr lvl="1"/>
            <a:r>
              <a:rPr lang="en-US" altLang="en-US" dirty="0" smtClean="0"/>
              <a:t>So big, have to change the algorithm</a:t>
            </a:r>
          </a:p>
          <a:p>
            <a:r>
              <a:rPr lang="en-US" altLang="en-US" dirty="0" smtClean="0">
                <a:solidFill>
                  <a:srgbClr val="0070C0"/>
                </a:solidFill>
              </a:rPr>
              <a:t>Velocity</a:t>
            </a:r>
            <a:r>
              <a:rPr lang="en-US" altLang="en-US" dirty="0" smtClean="0"/>
              <a:t> : constantly generating &amp; changing</a:t>
            </a:r>
          </a:p>
          <a:p>
            <a:r>
              <a:rPr lang="en-US" altLang="en-US" dirty="0"/>
              <a:t>Variety </a:t>
            </a:r>
            <a:endParaRPr lang="en-US" altLang="en-US" dirty="0" smtClean="0"/>
          </a:p>
          <a:p>
            <a:pPr lvl="1"/>
            <a:r>
              <a:rPr lang="en-US" dirty="0" smtClean="0"/>
              <a:t>Variations</a:t>
            </a:r>
            <a:r>
              <a:rPr lang="en-US" dirty="0"/>
              <a:t> in Chromosome </a:t>
            </a:r>
            <a:r>
              <a:rPr lang="en-US" dirty="0" smtClean="0"/>
              <a:t>1: 4,401,091</a:t>
            </a:r>
          </a:p>
          <a:p>
            <a:pPr lvl="1"/>
            <a:r>
              <a:rPr lang="en-US" altLang="en-US" dirty="0" smtClean="0"/>
              <a:t>There </a:t>
            </a:r>
            <a:r>
              <a:rPr lang="en-US" altLang="en-US" dirty="0"/>
              <a:t>are variations to patterns that need to be considered </a:t>
            </a:r>
            <a:endParaRPr lang="en-US" dirty="0"/>
          </a:p>
          <a:p>
            <a:r>
              <a:rPr lang="en-US" altLang="en-US" dirty="0" smtClean="0"/>
              <a:t>Veracity : errors</a:t>
            </a:r>
          </a:p>
          <a:p>
            <a:pPr lvl="1"/>
            <a:r>
              <a:rPr lang="en-US" altLang="en-US" sz="2900" dirty="0" smtClean="0"/>
              <a:t>Also result in variations </a:t>
            </a:r>
            <a:r>
              <a:rPr lang="en-US" altLang="en-US" sz="2900" dirty="0"/>
              <a:t>to patterns that need to be considered </a:t>
            </a:r>
            <a:endParaRPr lang="en-US" sz="2900" dirty="0"/>
          </a:p>
          <a:p>
            <a:r>
              <a:rPr lang="en-US" altLang="en-US" dirty="0" smtClean="0"/>
              <a:t>(Value : bioinformatics – transformed biology)</a:t>
            </a:r>
          </a:p>
          <a:p>
            <a:pPr lvl="1"/>
            <a:r>
              <a:rPr lang="en-US" altLang="en-US" dirty="0" smtClean="0"/>
              <a:t>Crucial insights maybe gained about the health of a person that is not possible in other ways</a:t>
            </a:r>
          </a:p>
          <a:p>
            <a:endParaRPr lang="en-US" altLang="en-US" dirty="0" smtClean="0"/>
          </a:p>
        </p:txBody>
      </p:sp>
    </p:spTree>
    <p:custDataLst>
      <p:tags r:id="rId1"/>
    </p:custDataLst>
    <p:extLst>
      <p:ext uri="{BB962C8B-B14F-4D97-AF65-F5344CB8AC3E}">
        <p14:creationId xmlns:p14="http://schemas.microsoft.com/office/powerpoint/2010/main" val="1140936149"/>
      </p:ext>
    </p:extLst>
  </p:cSld>
  <p:clrMapOvr>
    <a:masterClrMapping/>
  </p:clrMapOvr>
  <p:transition spd="slow" advTm="351"/>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accent2">
                    <a:lumMod val="50000"/>
                  </a:schemeClr>
                </a:solidFill>
              </a:rPr>
              <a:t>Social Genome &amp; </a:t>
            </a:r>
            <a:br>
              <a:rPr lang="en-US" dirty="0" smtClean="0">
                <a:solidFill>
                  <a:schemeClr val="accent2">
                    <a:lumMod val="50000"/>
                  </a:schemeClr>
                </a:solidFill>
              </a:rPr>
            </a:br>
            <a:r>
              <a:rPr lang="en-US" dirty="0" smtClean="0">
                <a:solidFill>
                  <a:schemeClr val="accent2">
                    <a:lumMod val="50000"/>
                  </a:schemeClr>
                </a:solidFill>
              </a:rPr>
              <a:t>Population Informatics</a:t>
            </a:r>
            <a:endParaRPr lang="en-US" dirty="0">
              <a:solidFill>
                <a:schemeClr val="accent2">
                  <a:lumMod val="50000"/>
                </a:schemeClr>
              </a:solidFill>
            </a:endParaRP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487376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fontScale="90000"/>
          </a:bodyPr>
          <a:lstStyle/>
          <a:p>
            <a:r>
              <a:rPr lang="en-US" altLang="en-US" dirty="0" smtClean="0"/>
              <a:t>4V Properties of BIG DATA</a:t>
            </a:r>
            <a:br>
              <a:rPr lang="en-US" altLang="en-US" dirty="0" smtClean="0"/>
            </a:br>
            <a:r>
              <a:rPr lang="en-US" altLang="en-US" dirty="0" smtClean="0"/>
              <a:t>Social Genome</a:t>
            </a:r>
          </a:p>
        </p:txBody>
      </p:sp>
      <p:sp>
        <p:nvSpPr>
          <p:cNvPr id="10243" name="Content Placeholder 2"/>
          <p:cNvSpPr>
            <a:spLocks noGrp="1"/>
          </p:cNvSpPr>
          <p:nvPr>
            <p:ph idx="1"/>
          </p:nvPr>
        </p:nvSpPr>
        <p:spPr/>
        <p:txBody>
          <a:bodyPr>
            <a:normAutofit fontScale="92500" lnSpcReduction="10000"/>
          </a:bodyPr>
          <a:lstStyle/>
          <a:p>
            <a:r>
              <a:rPr lang="en-US" altLang="en-US" dirty="0" smtClean="0"/>
              <a:t>Volume : lots of data</a:t>
            </a:r>
          </a:p>
          <a:p>
            <a:pPr lvl="1"/>
            <a:r>
              <a:rPr lang="en-US" altLang="en-US" dirty="0"/>
              <a:t>So big, have to change the </a:t>
            </a:r>
            <a:r>
              <a:rPr lang="en-US" altLang="en-US" dirty="0" smtClean="0"/>
              <a:t>algorithm ?</a:t>
            </a:r>
          </a:p>
          <a:p>
            <a:pPr lvl="1"/>
            <a:r>
              <a:rPr lang="en-US" altLang="en-US" dirty="0" smtClean="0"/>
              <a:t>Coherent data? (data integration)</a:t>
            </a:r>
          </a:p>
          <a:p>
            <a:r>
              <a:rPr lang="en-US" altLang="en-US" dirty="0">
                <a:solidFill>
                  <a:srgbClr val="0070C0"/>
                </a:solidFill>
              </a:rPr>
              <a:t>Velocity : constantly generating &amp; changing</a:t>
            </a:r>
          </a:p>
          <a:p>
            <a:r>
              <a:rPr lang="en-US" altLang="en-US" dirty="0" smtClean="0">
                <a:solidFill>
                  <a:srgbClr val="0070C0"/>
                </a:solidFill>
              </a:rPr>
              <a:t>Variety : expressed in many ways</a:t>
            </a:r>
          </a:p>
          <a:p>
            <a:r>
              <a:rPr lang="en-US" altLang="en-US" dirty="0" smtClean="0">
                <a:solidFill>
                  <a:srgbClr val="0070C0"/>
                </a:solidFill>
              </a:rPr>
              <a:t>Veracity : lots of errors</a:t>
            </a:r>
          </a:p>
          <a:p>
            <a:r>
              <a:rPr lang="en-US" altLang="en-US" dirty="0" smtClean="0"/>
              <a:t>(Value) : studies of society, groups of people</a:t>
            </a:r>
          </a:p>
          <a:p>
            <a:pPr lvl="1"/>
            <a:r>
              <a:rPr lang="en-US" altLang="en-US" dirty="0" smtClean="0"/>
              <a:t>Social sciences</a:t>
            </a:r>
          </a:p>
          <a:p>
            <a:pPr lvl="1"/>
            <a:r>
              <a:rPr lang="en-US" altLang="en-US" dirty="0" smtClean="0"/>
              <a:t>Health sciences : population health</a:t>
            </a:r>
          </a:p>
          <a:p>
            <a:endParaRPr lang="en-US" altLang="en-US" dirty="0" smtClean="0"/>
          </a:p>
        </p:txBody>
      </p:sp>
    </p:spTree>
    <p:custDataLst>
      <p:tags r:id="rId1"/>
    </p:custDataLst>
    <p:extLst>
      <p:ext uri="{BB962C8B-B14F-4D97-AF65-F5344CB8AC3E}">
        <p14:creationId xmlns:p14="http://schemas.microsoft.com/office/powerpoint/2010/main" val="2935661783"/>
      </p:ext>
    </p:extLst>
  </p:cSld>
  <p:clrMapOvr>
    <a:masterClrMapping/>
  </p:clrMapOvr>
  <p:transition spd="slow" advTm="351"/>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SDLink: </a:t>
            </a:r>
            <a:br>
              <a:rPr lang="en-US" smtClean="0"/>
            </a:br>
            <a:r>
              <a:rPr lang="en-US" smtClean="0"/>
              <a:t>Computerized third party software</a:t>
            </a:r>
            <a:endParaRPr lang="en-US" dirty="0"/>
          </a:p>
        </p:txBody>
      </p:sp>
      <p:sp>
        <p:nvSpPr>
          <p:cNvPr id="3" name="Content Placeholder 2"/>
          <p:cNvSpPr>
            <a:spLocks noGrp="1"/>
          </p:cNvSpPr>
          <p:nvPr>
            <p:ph idx="1"/>
          </p:nvPr>
        </p:nvSpPr>
        <p:spPr/>
        <p:txBody>
          <a:bodyPr/>
          <a:lstStyle/>
          <a:p>
            <a:r>
              <a:rPr lang="en-US" dirty="0" smtClean="0"/>
              <a:t>Decouple data</a:t>
            </a:r>
          </a:p>
          <a:p>
            <a:pPr lvl="1"/>
            <a:r>
              <a:rPr lang="en-US" dirty="0" smtClean="0"/>
              <a:t>Split into two tables</a:t>
            </a:r>
          </a:p>
          <a:p>
            <a:pPr lvl="1"/>
            <a:r>
              <a:rPr lang="en-US" dirty="0" smtClean="0"/>
              <a:t>Shuffle &amp; encrypt</a:t>
            </a:r>
          </a:p>
          <a:p>
            <a:r>
              <a:rPr lang="en-US" dirty="0" smtClean="0"/>
              <a:t>Chaffing: add fake data</a:t>
            </a:r>
          </a:p>
          <a:p>
            <a:r>
              <a:rPr lang="en-US" dirty="0" smtClean="0"/>
              <a:t>Incremental as needed information disclosure</a:t>
            </a:r>
          </a:p>
          <a:p>
            <a:endParaRPr lang="en-US" dirty="0"/>
          </a:p>
        </p:txBody>
      </p:sp>
    </p:spTree>
    <p:extLst>
      <p:ext uri="{BB962C8B-B14F-4D97-AF65-F5344CB8AC3E}">
        <p14:creationId xmlns:p14="http://schemas.microsoft.com/office/powerpoint/2010/main" val="32343589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fontScale="90000"/>
          </a:bodyPr>
          <a:lstStyle/>
          <a:p>
            <a:r>
              <a:rPr lang="en-US" altLang="en-US" smtClean="0"/>
              <a:t>Attribute Disclosure via Group Disclosure</a:t>
            </a:r>
          </a:p>
        </p:txBody>
      </p:sp>
      <p:sp>
        <p:nvSpPr>
          <p:cNvPr id="44035" name="Content Placeholder 2"/>
          <p:cNvSpPr>
            <a:spLocks noGrp="1"/>
          </p:cNvSpPr>
          <p:nvPr>
            <p:ph idx="1"/>
          </p:nvPr>
        </p:nvSpPr>
        <p:spPr/>
        <p:txBody>
          <a:bodyPr>
            <a:normAutofit fontScale="92500" lnSpcReduction="10000"/>
          </a:bodyPr>
          <a:lstStyle/>
          <a:p>
            <a:r>
              <a:rPr lang="en-US" altLang="en-US" dirty="0" smtClean="0"/>
              <a:t>Shuffling &amp; Encryption of connection information</a:t>
            </a:r>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endParaRPr lang="en-US" altLang="en-US" dirty="0" smtClean="0"/>
          </a:p>
          <a:p>
            <a:r>
              <a:rPr lang="en-US" altLang="en-US" dirty="0"/>
              <a:t>group </a:t>
            </a:r>
            <a:r>
              <a:rPr lang="en-US" altLang="en-US" dirty="0" smtClean="0"/>
              <a:t>disclosure: Min / Max income</a:t>
            </a:r>
          </a:p>
          <a:p>
            <a:pPr lvl="1"/>
            <a:r>
              <a:rPr lang="en-US" altLang="en-US" dirty="0" smtClean="0"/>
              <a:t>Everyone on the list must be between min &amp; max</a:t>
            </a:r>
          </a:p>
          <a:p>
            <a:endParaRPr lang="en-US" altLang="en-US" dirty="0" smtClean="0"/>
          </a:p>
        </p:txBody>
      </p:sp>
      <p:pic>
        <p:nvPicPr>
          <p:cNvPr id="4403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66849" y="2286000"/>
            <a:ext cx="6543675"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8702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endParaRPr lang="en-US" altLang="en-US" smtClean="0"/>
          </a:p>
        </p:txBody>
      </p:sp>
      <p:pic>
        <p:nvPicPr>
          <p:cNvPr id="62467"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5538" y="0"/>
            <a:ext cx="7850187" cy="343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1143000" y="3456021"/>
            <a:ext cx="7832725" cy="3401979"/>
          </a:xfrm>
        </p:spPr>
      </p:pic>
    </p:spTree>
    <p:extLst>
      <p:ext uri="{BB962C8B-B14F-4D97-AF65-F5344CB8AC3E}">
        <p14:creationId xmlns:p14="http://schemas.microsoft.com/office/powerpoint/2010/main" val="665291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mtClean="0"/>
              <a:t>Results</a:t>
            </a:r>
          </a:p>
        </p:txBody>
      </p:sp>
      <p:sp>
        <p:nvSpPr>
          <p:cNvPr id="54275" name="Content Placeholder 2"/>
          <p:cNvSpPr>
            <a:spLocks noGrp="1"/>
          </p:cNvSpPr>
          <p:nvPr>
            <p:ph idx="1"/>
          </p:nvPr>
        </p:nvSpPr>
        <p:spPr/>
        <p:txBody>
          <a:bodyPr/>
          <a:lstStyle/>
          <a:p>
            <a:endParaRPr lang="en-US" altLang="en-US" smtClean="0"/>
          </a:p>
        </p:txBody>
      </p:sp>
      <p:pic>
        <p:nvPicPr>
          <p:cNvPr id="542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8300"/>
            <a:ext cx="91440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Oval 1"/>
          <p:cNvSpPr>
            <a:spLocks noChangeArrowheads="1"/>
          </p:cNvSpPr>
          <p:nvPr/>
        </p:nvSpPr>
        <p:spPr bwMode="auto">
          <a:xfrm>
            <a:off x="1371600" y="2095500"/>
            <a:ext cx="647700" cy="2914650"/>
          </a:xfrm>
          <a:prstGeom prst="ellipse">
            <a:avLst/>
          </a:prstGeom>
          <a:noFill/>
          <a:ln w="7620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Times New Roman" pitchFamily="18" charset="0"/>
                <a:ea typeface="굴림" pitchFamily="50" charset="-127"/>
              </a:defRPr>
            </a:lvl1pPr>
            <a:lvl2pPr marL="742950" indent="-285750">
              <a:defRPr kumimoji="1" sz="1400">
                <a:solidFill>
                  <a:schemeClr val="tx1"/>
                </a:solidFill>
                <a:latin typeface="Times New Roman" pitchFamily="18" charset="0"/>
                <a:ea typeface="굴림" pitchFamily="50" charset="-127"/>
              </a:defRPr>
            </a:lvl2pPr>
            <a:lvl3pPr marL="1143000" indent="-228600">
              <a:defRPr kumimoji="1" sz="1400">
                <a:solidFill>
                  <a:schemeClr val="tx1"/>
                </a:solidFill>
                <a:latin typeface="Times New Roman" pitchFamily="18" charset="0"/>
                <a:ea typeface="굴림" pitchFamily="50" charset="-127"/>
              </a:defRPr>
            </a:lvl3pPr>
            <a:lvl4pPr marL="1600200" indent="-228600">
              <a:defRPr kumimoji="1" sz="1400">
                <a:solidFill>
                  <a:schemeClr val="tx1"/>
                </a:solidFill>
                <a:latin typeface="Times New Roman" pitchFamily="18" charset="0"/>
                <a:ea typeface="굴림" pitchFamily="50" charset="-127"/>
              </a:defRPr>
            </a:lvl4pPr>
            <a:lvl5pPr marL="2057400" indent="-228600">
              <a:defRPr kumimoji="1" sz="1400">
                <a:solidFill>
                  <a:schemeClr val="tx1"/>
                </a:solidFill>
                <a:latin typeface="Times New Roman" pitchFamily="18" charset="0"/>
                <a:ea typeface="굴림" pitchFamily="50"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endParaRPr lang="en-US" altLang="en-US"/>
          </a:p>
        </p:txBody>
      </p:sp>
      <p:sp>
        <p:nvSpPr>
          <p:cNvPr id="54278" name="Oval 5"/>
          <p:cNvSpPr>
            <a:spLocks noChangeArrowheads="1"/>
          </p:cNvSpPr>
          <p:nvPr/>
        </p:nvSpPr>
        <p:spPr bwMode="auto">
          <a:xfrm>
            <a:off x="7696200" y="2095500"/>
            <a:ext cx="647700" cy="2914650"/>
          </a:xfrm>
          <a:prstGeom prst="ellipse">
            <a:avLst/>
          </a:prstGeom>
          <a:noFill/>
          <a:ln w="762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Times New Roman" pitchFamily="18" charset="0"/>
                <a:ea typeface="굴림" pitchFamily="50" charset="-127"/>
              </a:defRPr>
            </a:lvl1pPr>
            <a:lvl2pPr marL="742950" indent="-285750">
              <a:defRPr kumimoji="1" sz="1400">
                <a:solidFill>
                  <a:schemeClr val="tx1"/>
                </a:solidFill>
                <a:latin typeface="Times New Roman" pitchFamily="18" charset="0"/>
                <a:ea typeface="굴림" pitchFamily="50" charset="-127"/>
              </a:defRPr>
            </a:lvl2pPr>
            <a:lvl3pPr marL="1143000" indent="-228600">
              <a:defRPr kumimoji="1" sz="1400">
                <a:solidFill>
                  <a:schemeClr val="tx1"/>
                </a:solidFill>
                <a:latin typeface="Times New Roman" pitchFamily="18" charset="0"/>
                <a:ea typeface="굴림" pitchFamily="50" charset="-127"/>
              </a:defRPr>
            </a:lvl3pPr>
            <a:lvl4pPr marL="1600200" indent="-228600">
              <a:defRPr kumimoji="1" sz="1400">
                <a:solidFill>
                  <a:schemeClr val="tx1"/>
                </a:solidFill>
                <a:latin typeface="Times New Roman" pitchFamily="18" charset="0"/>
                <a:ea typeface="굴림" pitchFamily="50" charset="-127"/>
              </a:defRPr>
            </a:lvl4pPr>
            <a:lvl5pPr marL="2057400" indent="-228600">
              <a:defRPr kumimoji="1" sz="1400">
                <a:solidFill>
                  <a:schemeClr val="tx1"/>
                </a:solidFill>
                <a:latin typeface="Times New Roman" pitchFamily="18" charset="0"/>
                <a:ea typeface="굴림" pitchFamily="50"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endParaRPr lang="en-US" altLang="en-US"/>
          </a:p>
        </p:txBody>
      </p:sp>
      <p:sp>
        <p:nvSpPr>
          <p:cNvPr id="54279" name="Oval 5"/>
          <p:cNvSpPr>
            <a:spLocks noChangeArrowheads="1"/>
          </p:cNvSpPr>
          <p:nvPr/>
        </p:nvSpPr>
        <p:spPr bwMode="auto">
          <a:xfrm>
            <a:off x="6470650" y="2082800"/>
            <a:ext cx="647700" cy="2914650"/>
          </a:xfrm>
          <a:prstGeom prst="ellipse">
            <a:avLst/>
          </a:prstGeom>
          <a:noFill/>
          <a:ln w="762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1400">
                <a:solidFill>
                  <a:schemeClr val="tx1"/>
                </a:solidFill>
                <a:latin typeface="Times New Roman" pitchFamily="18" charset="0"/>
                <a:ea typeface="굴림" pitchFamily="50" charset="-127"/>
              </a:defRPr>
            </a:lvl1pPr>
            <a:lvl2pPr marL="742950" indent="-285750">
              <a:defRPr kumimoji="1" sz="1400">
                <a:solidFill>
                  <a:schemeClr val="tx1"/>
                </a:solidFill>
                <a:latin typeface="Times New Roman" pitchFamily="18" charset="0"/>
                <a:ea typeface="굴림" pitchFamily="50" charset="-127"/>
              </a:defRPr>
            </a:lvl2pPr>
            <a:lvl3pPr marL="1143000" indent="-228600">
              <a:defRPr kumimoji="1" sz="1400">
                <a:solidFill>
                  <a:schemeClr val="tx1"/>
                </a:solidFill>
                <a:latin typeface="Times New Roman" pitchFamily="18" charset="0"/>
                <a:ea typeface="굴림" pitchFamily="50" charset="-127"/>
              </a:defRPr>
            </a:lvl3pPr>
            <a:lvl4pPr marL="1600200" indent="-228600">
              <a:defRPr kumimoji="1" sz="1400">
                <a:solidFill>
                  <a:schemeClr val="tx1"/>
                </a:solidFill>
                <a:latin typeface="Times New Roman" pitchFamily="18" charset="0"/>
                <a:ea typeface="굴림" pitchFamily="50" charset="-127"/>
              </a:defRPr>
            </a:lvl4pPr>
            <a:lvl5pPr marL="2057400" indent="-228600">
              <a:defRPr kumimoji="1" sz="1400">
                <a:solidFill>
                  <a:schemeClr val="tx1"/>
                </a:solidFill>
                <a:latin typeface="Times New Roman" pitchFamily="18" charset="0"/>
                <a:ea typeface="굴림" pitchFamily="50" charset="-127"/>
              </a:defRPr>
            </a:lvl5pPr>
            <a:lvl6pPr marL="25146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6pPr>
            <a:lvl7pPr marL="29718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7pPr>
            <a:lvl8pPr marL="34290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8pPr>
            <a:lvl9pPr marL="3886200" indent="-228600" eaLnBrk="0" fontAlgn="base" hangingPunct="0">
              <a:spcBef>
                <a:spcPct val="20000"/>
              </a:spcBef>
              <a:spcAft>
                <a:spcPct val="0"/>
              </a:spcAft>
              <a:buClr>
                <a:schemeClr val="accent1"/>
              </a:buClr>
              <a:buChar char="•"/>
              <a:defRPr kumimoji="1" sz="1400">
                <a:solidFill>
                  <a:schemeClr val="tx1"/>
                </a:solidFill>
                <a:latin typeface="Times New Roman" pitchFamily="18" charset="0"/>
                <a:ea typeface="굴림" pitchFamily="50" charset="-127"/>
              </a:defRPr>
            </a:lvl9pPr>
          </a:lstStyle>
          <a:p>
            <a:endParaRPr lang="en-US" altLang="en-US"/>
          </a:p>
        </p:txBody>
      </p:sp>
    </p:spTree>
    <p:extLst>
      <p:ext uri="{BB962C8B-B14F-4D97-AF65-F5344CB8AC3E}">
        <p14:creationId xmlns:p14="http://schemas.microsoft.com/office/powerpoint/2010/main" val="20988270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ags/tag10.xml><?xml version="1.0" encoding="utf-8"?>
<p:tagLst xmlns:a="http://schemas.openxmlformats.org/drawingml/2006/main" xmlns:r="http://schemas.openxmlformats.org/officeDocument/2006/relationships" xmlns:p="http://schemas.openxmlformats.org/presentationml/2006/main">
  <p:tag name="TIMING" val="|76.8"/>
</p:tagLst>
</file>

<file path=ppt/tags/tag11.xml><?xml version="1.0" encoding="utf-8"?>
<p:tagLst xmlns:a="http://schemas.openxmlformats.org/drawingml/2006/main" xmlns:r="http://schemas.openxmlformats.org/officeDocument/2006/relationships" xmlns:p="http://schemas.openxmlformats.org/presentationml/2006/main">
  <p:tag name="TIMING" val="|20"/>
</p:tagLst>
</file>

<file path=ppt/tags/tag12.xml><?xml version="1.0" encoding="utf-8"?>
<p:tagLst xmlns:a="http://schemas.openxmlformats.org/drawingml/2006/main" xmlns:r="http://schemas.openxmlformats.org/officeDocument/2006/relationships" xmlns:p="http://schemas.openxmlformats.org/presentationml/2006/main">
  <p:tag name="TIMING" val="|35.3"/>
</p:tagLst>
</file>

<file path=ppt/tags/tag13.xml><?xml version="1.0" encoding="utf-8"?>
<p:tagLst xmlns:a="http://schemas.openxmlformats.org/drawingml/2006/main" xmlns:r="http://schemas.openxmlformats.org/officeDocument/2006/relationships" xmlns:p="http://schemas.openxmlformats.org/presentationml/2006/main">
  <p:tag name="TIMING" val="|0.1"/>
</p:tagLst>
</file>

<file path=ppt/tags/tag14.xml><?xml version="1.0" encoding="utf-8"?>
<p:tagLst xmlns:a="http://schemas.openxmlformats.org/drawingml/2006/main" xmlns:r="http://schemas.openxmlformats.org/officeDocument/2006/relationships" xmlns:p="http://schemas.openxmlformats.org/presentationml/2006/main">
  <p:tag name="TIMING" val="|0.1"/>
</p:tagLst>
</file>

<file path=ppt/tags/tag15.xml><?xml version="1.0" encoding="utf-8"?>
<p:tagLst xmlns:a="http://schemas.openxmlformats.org/drawingml/2006/main" xmlns:r="http://schemas.openxmlformats.org/officeDocument/2006/relationships" xmlns:p="http://schemas.openxmlformats.org/presentationml/2006/main">
  <p:tag name="TIMING" val="|8.5|0.4|0.4|0.4|0.3|0.4|0.3|0.3|0.3|0.4|0.3|0.4|0.4|0.3|0.4"/>
</p:tagLst>
</file>

<file path=ppt/tags/tag16.xml><?xml version="1.0" encoding="utf-8"?>
<p:tagLst xmlns:a="http://schemas.openxmlformats.org/drawingml/2006/main" xmlns:r="http://schemas.openxmlformats.org/officeDocument/2006/relationships" xmlns:p="http://schemas.openxmlformats.org/presentationml/2006/main">
  <p:tag name="TIMING" val="|5.5|0.6|0.8|0.7|0.6|0.5|0.5|0.4|0.4|0.5|0.5|0.4|0.7|0.5|0.5|2.3"/>
</p:tagLst>
</file>

<file path=ppt/tags/tag17.xml><?xml version="1.0" encoding="utf-8"?>
<p:tagLst xmlns:a="http://schemas.openxmlformats.org/drawingml/2006/main" xmlns:r="http://schemas.openxmlformats.org/officeDocument/2006/relationships" xmlns:p="http://schemas.openxmlformats.org/presentationml/2006/main">
  <p:tag name="TIMING" val="|19.2"/>
</p:tagLst>
</file>

<file path=ppt/tags/tag18.xml><?xml version="1.0" encoding="utf-8"?>
<p:tagLst xmlns:a="http://schemas.openxmlformats.org/drawingml/2006/main" xmlns:r="http://schemas.openxmlformats.org/officeDocument/2006/relationships" xmlns:p="http://schemas.openxmlformats.org/presentationml/2006/main">
  <p:tag name="TIMING" val="|19.2"/>
</p:tagLst>
</file>

<file path=ppt/tags/tag19.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71.8"/>
</p:tagLst>
</file>

<file path=ppt/tags/tag20.xml><?xml version="1.0" encoding="utf-8"?>
<p:tagLst xmlns:a="http://schemas.openxmlformats.org/drawingml/2006/main" xmlns:r="http://schemas.openxmlformats.org/officeDocument/2006/relationships" xmlns:p="http://schemas.openxmlformats.org/presentationml/2006/main">
  <p:tag name="TIMING" val="|0.4"/>
</p:tagLst>
</file>

<file path=ppt/tags/tag3.xml><?xml version="1.0" encoding="utf-8"?>
<p:tagLst xmlns:a="http://schemas.openxmlformats.org/drawingml/2006/main" xmlns:r="http://schemas.openxmlformats.org/officeDocument/2006/relationships" xmlns:p="http://schemas.openxmlformats.org/presentationml/2006/main">
  <p:tag name="TIMING" val="|43.7"/>
</p:tagLst>
</file>

<file path=ppt/tags/tag4.xml><?xml version="1.0" encoding="utf-8"?>
<p:tagLst xmlns:a="http://schemas.openxmlformats.org/drawingml/2006/main" xmlns:r="http://schemas.openxmlformats.org/officeDocument/2006/relationships" xmlns:p="http://schemas.openxmlformats.org/presentationml/2006/main">
  <p:tag name="TIMING" val="|0.4"/>
</p:tagLst>
</file>

<file path=ppt/tags/tag5.xml><?xml version="1.0" encoding="utf-8"?>
<p:tagLst xmlns:a="http://schemas.openxmlformats.org/drawingml/2006/main" xmlns:r="http://schemas.openxmlformats.org/officeDocument/2006/relationships" xmlns:p="http://schemas.openxmlformats.org/presentationml/2006/main">
  <p:tag name="TIMING" val="|0.6|0.3|0.1|0.3"/>
</p:tagLst>
</file>

<file path=ppt/tags/tag6.xml><?xml version="1.0" encoding="utf-8"?>
<p:tagLst xmlns:a="http://schemas.openxmlformats.org/drawingml/2006/main" xmlns:r="http://schemas.openxmlformats.org/officeDocument/2006/relationships" xmlns:p="http://schemas.openxmlformats.org/presentationml/2006/main">
  <p:tag name="TIMING" val="|1.2|1.5|0.4"/>
</p:tagLst>
</file>

<file path=ppt/tags/tag7.xml><?xml version="1.0" encoding="utf-8"?>
<p:tagLst xmlns:a="http://schemas.openxmlformats.org/drawingml/2006/main" xmlns:r="http://schemas.openxmlformats.org/officeDocument/2006/relationships" xmlns:p="http://schemas.openxmlformats.org/presentationml/2006/main">
  <p:tag name="TIMING" val="|0.1|0.1|0.2"/>
</p:tagLst>
</file>

<file path=ppt/tags/tag8.xml><?xml version="1.0" encoding="utf-8"?>
<p:tagLst xmlns:a="http://schemas.openxmlformats.org/drawingml/2006/main" xmlns:r="http://schemas.openxmlformats.org/officeDocument/2006/relationships" xmlns:p="http://schemas.openxmlformats.org/presentationml/2006/main">
  <p:tag name="TIMING" val="|102.2"/>
</p:tagLst>
</file>

<file path=ppt/tags/tag9.xml><?xml version="1.0" encoding="utf-8"?>
<p:tagLst xmlns:a="http://schemas.openxmlformats.org/drawingml/2006/main" xmlns:r="http://schemas.openxmlformats.org/officeDocument/2006/relationships" xmlns:p="http://schemas.openxmlformats.org/presentationml/2006/main">
  <p:tag name="TIMING" val="|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4735</TotalTime>
  <Words>9589</Words>
  <Application>Microsoft Office PowerPoint</Application>
  <PresentationFormat>On-screen Show (4:3)</PresentationFormat>
  <Paragraphs>1352</Paragraphs>
  <Slides>154</Slides>
  <Notes>62</Notes>
  <HiddenSlides>0</HiddenSlides>
  <MMClips>3</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154</vt:i4>
      </vt:variant>
    </vt:vector>
  </HeadingPairs>
  <TitlesOfParts>
    <vt:vector size="169" baseType="lpstr">
      <vt:lpstr>Gill Sans Light</vt:lpstr>
      <vt:lpstr>ＭＳ Ｐゴシック</vt:lpstr>
      <vt:lpstr>ヒラギノ角ゴ Pro W3</vt:lpstr>
      <vt:lpstr>ヒラギノ角ゴ ProN W3</vt:lpstr>
      <vt:lpstr>굴림</vt:lpstr>
      <vt:lpstr>굴림</vt:lpstr>
      <vt:lpstr>맑은 고딕</vt:lpstr>
      <vt:lpstr>Arial</vt:lpstr>
      <vt:lpstr>Arial Narrow</vt:lpstr>
      <vt:lpstr>Book Antiqua</vt:lpstr>
      <vt:lpstr>Calibri</vt:lpstr>
      <vt:lpstr>Times New Roman</vt:lpstr>
      <vt:lpstr>Webdings</vt:lpstr>
      <vt:lpstr>Wingdings</vt:lpstr>
      <vt:lpstr>Office Theme</vt:lpstr>
      <vt:lpstr>PowerPoint Presentation</vt:lpstr>
      <vt:lpstr>Hye-Chung Kum</vt:lpstr>
      <vt:lpstr>Agenda</vt:lpstr>
      <vt:lpstr>Agenda</vt:lpstr>
      <vt:lpstr>PowerPoint Presentation</vt:lpstr>
      <vt:lpstr>The Digital Society (~2002)</vt:lpstr>
      <vt:lpstr>The Cost of the Digital Society</vt:lpstr>
      <vt:lpstr>Why not reap the benefits too ?</vt:lpstr>
      <vt:lpstr>Why not reap the benefits too ?</vt:lpstr>
      <vt:lpstr>Why not reap the benefits too ?</vt:lpstr>
      <vt:lpstr>Why not reap the benefits too ?</vt:lpstr>
      <vt:lpstr>How do we reap the benefits too ?</vt:lpstr>
      <vt:lpstr>How do we reap the benefits too ?</vt:lpstr>
      <vt:lpstr>How do we reap the benefits too ?</vt:lpstr>
      <vt:lpstr>Primary Data</vt:lpstr>
      <vt:lpstr>Properties of BIG DATA : 4V</vt:lpstr>
      <vt:lpstr>Finding actionable information on the Internet</vt:lpstr>
      <vt:lpstr>Primary Methodology</vt:lpstr>
      <vt:lpstr>Knowledge Discovery &amp; Data mining (KDD)</vt:lpstr>
      <vt:lpstr>Knowledge Discovery &amp; Data mining (KDD) = Data Science</vt:lpstr>
      <vt:lpstr>What is data science ? Hye-Chung Kum</vt:lpstr>
      <vt:lpstr>PowerPoint Presentation</vt:lpstr>
      <vt:lpstr>Bioinformatics Apply Data Science to Human Genome Data</vt:lpstr>
      <vt:lpstr>Population informatics Apply Data Science to Social Genome Data</vt:lpstr>
      <vt:lpstr>The Power of the Social Genome</vt:lpstr>
      <vt:lpstr>The Impact: Population Informatics</vt:lpstr>
      <vt:lpstr>PowerPoint Presentation</vt:lpstr>
      <vt:lpstr>Is it new?</vt:lpstr>
      <vt:lpstr>More general/common Perspective</vt:lpstr>
      <vt:lpstr>The Big Data Problem – Nutshelled Michael Franklin (UC Berkley)</vt:lpstr>
      <vt:lpstr>AMPLab:  Integrating Three Key Resources </vt:lpstr>
      <vt:lpstr>PowerPoint Presentation</vt:lpstr>
      <vt:lpstr>NIH: Big Data to Knowledge (BD2K) </vt:lpstr>
      <vt:lpstr>NIH Definition</vt:lpstr>
      <vt:lpstr>NIH: 4 Big Data Issues</vt:lpstr>
      <vt:lpstr>NIH and Biomedical “Big Data” http://acd.od.nih.gov/Big-Data-to-Knowledge-Initiative.pdf</vt:lpstr>
      <vt:lpstr>Data Wrangling</vt:lpstr>
      <vt:lpstr>Thomas Davenport Competing on Analytics</vt:lpstr>
      <vt:lpstr>Data science teams need people with the skills and curiosity to ask the big questions (oreilly)</vt:lpstr>
      <vt:lpstr>Job market of data scientists</vt:lpstr>
      <vt:lpstr>New Era in Science : Big Data Science</vt:lpstr>
      <vt:lpstr>LEHD: US Census Bureau </vt:lpstr>
      <vt:lpstr>The Virtuous Cycle of  Data to Decision &amp; Action</vt:lpstr>
      <vt:lpstr>PowerPoint Presentation</vt:lpstr>
      <vt:lpstr>Agenda</vt:lpstr>
      <vt:lpstr>The Problem Why not research?</vt:lpstr>
      <vt:lpstr>Population Informatics Challenges</vt:lpstr>
      <vt:lpstr>PowerPoint Presentation</vt:lpstr>
      <vt:lpstr>Homework for ISEN</vt:lpstr>
      <vt:lpstr>Datawarehouse?</vt:lpstr>
      <vt:lpstr>Knowledge base platform</vt:lpstr>
      <vt:lpstr>What do we know about information privacy</vt:lpstr>
      <vt:lpstr>Take Away I Information Accountability Works</vt:lpstr>
      <vt:lpstr>Take Away II Privacy is a BUDGET constrained problem</vt:lpstr>
      <vt:lpstr>Social Issues: Balance between</vt:lpstr>
      <vt:lpstr>Take Away III Privacy as contextual integrity (legal)</vt:lpstr>
      <vt:lpstr>Privacy Expectation for Doing Research</vt:lpstr>
      <vt:lpstr>Privacy-by-Design</vt:lpstr>
      <vt:lpstr>Design Principles</vt:lpstr>
      <vt:lpstr>Data Access</vt:lpstr>
      <vt:lpstr>WORKFLOW</vt:lpstr>
      <vt:lpstr>System of Access Models</vt:lpstr>
      <vt:lpstr>The start …</vt:lpstr>
      <vt:lpstr>IRB: Risk of privacy violation vs. Benefit to Society</vt:lpstr>
      <vt:lpstr>Restricted Access :  Prepare the customized data</vt:lpstr>
      <vt:lpstr>Privacy Preserving  Interactive Record Linkage</vt:lpstr>
      <vt:lpstr>Decoupled Data : Identity disclosure w/o attribute disclosure</vt:lpstr>
      <vt:lpstr>PowerPoint Presentation</vt:lpstr>
      <vt:lpstr>Incremental disclosure</vt:lpstr>
      <vt:lpstr>Controlled Access :  Model using given tools</vt:lpstr>
      <vt:lpstr>Monitored Access :  Freely Repurpose </vt:lpstr>
      <vt:lpstr>Open Access :  No restriction on use </vt:lpstr>
      <vt:lpstr>Privacy Protection Mechanism</vt:lpstr>
      <vt:lpstr>Comparison of risk and usability</vt:lpstr>
      <vt:lpstr>Use Published Data for Good Decision Making</vt:lpstr>
      <vt:lpstr>Closing Thoughts</vt:lpstr>
      <vt:lpstr>Building Capacity</vt:lpstr>
      <vt:lpstr>PowerPoint Presentation</vt:lpstr>
      <vt:lpstr>Vocab: Information Privacy</vt:lpstr>
      <vt:lpstr>Vocab: Informed Consent</vt:lpstr>
      <vt:lpstr>Vocab: Disclosure</vt:lpstr>
      <vt:lpstr>Decoupled Data : Identity disclosure w/o attribute disclosure</vt:lpstr>
      <vt:lpstr>Identifiability and Sensitivity of Information</vt:lpstr>
      <vt:lpstr>PowerPoint Presentation</vt:lpstr>
      <vt:lpstr>Chaffing &amp; Universe Manipulation Protection against group disclosure</vt:lpstr>
      <vt:lpstr>Case Studies</vt:lpstr>
      <vt:lpstr>Regional Record Linkage Centers Population Data Linkage Network</vt:lpstr>
      <vt:lpstr>Cancer care among the poor</vt:lpstr>
      <vt:lpstr>Tools for data wrangling</vt:lpstr>
      <vt:lpstr>Human Genome &amp; Bioinformatics</vt:lpstr>
      <vt:lpstr>Bioinformatics</vt:lpstr>
      <vt:lpstr>Human Genome</vt:lpstr>
      <vt:lpstr>4V Properties of BIG DATA Human Genome</vt:lpstr>
      <vt:lpstr>Social Genome &amp;  Population Informatics</vt:lpstr>
      <vt:lpstr>4V Properties of BIG DATA Social Genome</vt:lpstr>
      <vt:lpstr>SDLink:  Computerized third party software</vt:lpstr>
      <vt:lpstr>Attribute Disclosure via Group Disclosure</vt:lpstr>
      <vt:lpstr>PowerPoint Presentation</vt:lpstr>
      <vt:lpstr>Results</vt:lpstr>
      <vt:lpstr>Conclusion</vt:lpstr>
      <vt:lpstr>Basics</vt:lpstr>
      <vt:lpstr>Information system requirements</vt:lpstr>
      <vt:lpstr>Ethical &amp; Controlled Repository Very clear transparency in the use of the data</vt:lpstr>
      <vt:lpstr>Privacy expectations  for doing research</vt:lpstr>
      <vt:lpstr>DHHS Hall of Shame</vt:lpstr>
      <vt:lpstr>Sorrell v. IMS Health, Inc. : 6 to 3 Privacy of doctor vs right of speech (marketing) </vt:lpstr>
      <vt:lpstr>Voter Registry</vt:lpstr>
      <vt:lpstr>Research Focus</vt:lpstr>
      <vt:lpstr>Research Focus</vt:lpstr>
      <vt:lpstr>Privacy Preserving Interactive Record Linkage (PPIRL)</vt:lpstr>
      <vt:lpstr>NIST Big Data Public Working Group (NBD-PWG)</vt:lpstr>
      <vt:lpstr>NBD-PWG Subgroups &amp; Co-Chairs</vt:lpstr>
      <vt:lpstr>Population Informatics Research Group Data Science Teams</vt:lpstr>
      <vt:lpstr>Agenda</vt:lpstr>
      <vt:lpstr>Inflation:  Traditional social science vs Data Science</vt:lpstr>
      <vt:lpstr>What is the shape of the green line?</vt:lpstr>
      <vt:lpstr>Traditional Science :  Start with nothing – collect data well</vt:lpstr>
      <vt:lpstr>Traditional Science :  Start with nothing – collect data well</vt:lpstr>
      <vt:lpstr>Data Science :  Start with ALL the data</vt:lpstr>
      <vt:lpstr>Noise</vt:lpstr>
      <vt:lpstr>Data Science: EVERYTHING</vt:lpstr>
      <vt:lpstr>First, separate out only the relevant data</vt:lpstr>
      <vt:lpstr>Second, clean noise as much as possible</vt:lpstr>
      <vt:lpstr>Data Science Knowledge Discovery &amp; Data mining (KDD)</vt:lpstr>
      <vt:lpstr>Third: Model</vt:lpstr>
      <vt:lpstr>Fourth: Validate to avoid overfitting</vt:lpstr>
      <vt:lpstr>Validation</vt:lpstr>
      <vt:lpstr>Bias and Variance http://scott.fortmann-roe.com/docs/BiasVariance.html</vt:lpstr>
      <vt:lpstr>Validation http://scott.fortmann-roe.com/docs/BiasVariance.html</vt:lpstr>
      <vt:lpstr>Sometimes models differ between the two approaches.  Why ?</vt:lpstr>
      <vt:lpstr>Comparison</vt:lpstr>
      <vt:lpstr>PowerPoint Presentation</vt:lpstr>
      <vt:lpstr>PowerPoint Presentation</vt:lpstr>
      <vt:lpstr>PowerPoint Presentation</vt:lpstr>
      <vt:lpstr>Why not reap the benefits too ?</vt:lpstr>
      <vt:lpstr>Case Study</vt:lpstr>
      <vt:lpstr>Analysis of Risk and Usability</vt:lpstr>
      <vt:lpstr>Thank you!  Questions?</vt:lpstr>
      <vt:lpstr>AMIA: Population Informatics</vt:lpstr>
      <vt:lpstr>AMIA: Population Informatics</vt:lpstr>
      <vt:lpstr>The Social Genome Data Library Privacy platform for doing safe research</vt:lpstr>
      <vt:lpstr>Ethical &amp; Controlled Repository Very clear transparency in the use of the data</vt:lpstr>
      <vt:lpstr>Computer Science Perspective</vt:lpstr>
      <vt:lpstr>Data Science Knowledge Discovery &amp; Data mining (KDD)</vt:lpstr>
      <vt:lpstr>How different from traditional field of Database?</vt:lpstr>
      <vt:lpstr>PowerPoint Presentation</vt:lpstr>
      <vt:lpstr>Other related fields</vt:lpstr>
      <vt:lpstr>NIST Big Data Public Working Group (NBD-PWG)</vt:lpstr>
      <vt:lpstr>NBD-PWG Subgroups &amp; Co-Chairs</vt:lpstr>
      <vt:lpstr>High International Interest  Doing Good Research with Big Data</vt:lpstr>
      <vt:lpstr>PowerPoint Presentation</vt:lpstr>
      <vt:lpstr>Social Genome ?</vt:lpstr>
      <vt:lpstr>Population Informatics Challenges</vt:lpstr>
      <vt:lpstr>Regional Record Linkage Centers Population Data Linkage Network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Yong Choi</dc:creator>
  <cp:lastModifiedBy>Kum, Hye-Chung</cp:lastModifiedBy>
  <cp:revision>366</cp:revision>
  <cp:lastPrinted>2014-08-20T19:11:52Z</cp:lastPrinted>
  <dcterms:created xsi:type="dcterms:W3CDTF">2014-04-25T17:15:56Z</dcterms:created>
  <dcterms:modified xsi:type="dcterms:W3CDTF">2016-04-22T18:07:16Z</dcterms:modified>
</cp:coreProperties>
</file>